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6"/>
  </p:notesMasterIdLst>
  <p:sldIdLst>
    <p:sldId id="288" r:id="rId2"/>
    <p:sldId id="290" r:id="rId3"/>
    <p:sldId id="266" r:id="rId4"/>
    <p:sldId id="291" r:id="rId5"/>
    <p:sldId id="279" r:id="rId6"/>
    <p:sldId id="292" r:id="rId7"/>
    <p:sldId id="262" r:id="rId8"/>
    <p:sldId id="289" r:id="rId9"/>
    <p:sldId id="272" r:id="rId10"/>
    <p:sldId id="264" r:id="rId11"/>
    <p:sldId id="270" r:id="rId12"/>
    <p:sldId id="280" r:id="rId13"/>
    <p:sldId id="261" r:id="rId14"/>
    <p:sldId id="271" r:id="rId15"/>
    <p:sldId id="265" r:id="rId16"/>
    <p:sldId id="301" r:id="rId17"/>
    <p:sldId id="283" r:id="rId18"/>
    <p:sldId id="284" r:id="rId19"/>
    <p:sldId id="286" r:id="rId20"/>
    <p:sldId id="297" r:id="rId21"/>
    <p:sldId id="299" r:id="rId22"/>
    <p:sldId id="298" r:id="rId23"/>
    <p:sldId id="282" r:id="rId24"/>
    <p:sldId id="287" r:id="rId2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CC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1" autoAdjust="0"/>
    <p:restoredTop sz="94660"/>
  </p:normalViewPr>
  <p:slideViewPr>
    <p:cSldViewPr>
      <p:cViewPr>
        <p:scale>
          <a:sx n="80" d="100"/>
          <a:sy n="80" d="100"/>
        </p:scale>
        <p:origin x="-1668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omcty01\public\Budget\Budget2017\BUDGET%202017\Finance%20Budget%20Files\2017%20Budget\2017%20Introduction\Presentation%20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omcty01\public\Budget\Budget2017\BUDGET%202017\Finance%20Budget%20Files\2017%20Budget\2017%20Introduction\Presentation%20Dat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somcty01\public\Budget\Budget2017\BUDGET%202017\Finance%20Budget%20Files\2017%20Budget\2017%20Introduction\Presentation%20Dat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somcty01\public\Budget\Budget2017\BUDGET%202017\Finance%20Budget%20Files\2017%20Budget\2017%20Introduction\Presentation%20Data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437983096149704E-2"/>
          <c:y val="0.17238207373611"/>
          <c:w val="0.69724048255436"/>
          <c:h val="0.74198309907523197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 rtl="0">
            <a:defRPr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v>Total Budget - Expenditures</c:v>
          </c:tx>
          <c:explosion val="25"/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'BUdget Expenditures'!$C$59:$C$67</c:f>
              <c:strCache>
                <c:ptCount val="9"/>
                <c:pt idx="0">
                  <c:v>County Departments</c:v>
                </c:pt>
                <c:pt idx="1">
                  <c:v>Outside Agencies</c:v>
                </c:pt>
                <c:pt idx="2">
                  <c:v>Insurance(s)</c:v>
                </c:pt>
                <c:pt idx="3">
                  <c:v>State Program Costs</c:v>
                </c:pt>
                <c:pt idx="4">
                  <c:v>Pension</c:v>
                </c:pt>
                <c:pt idx="5">
                  <c:v>Capital</c:v>
                </c:pt>
                <c:pt idx="6">
                  <c:v>Debt Service</c:v>
                </c:pt>
                <c:pt idx="7">
                  <c:v>Deferred Charges</c:v>
                </c:pt>
                <c:pt idx="8">
                  <c:v>Other</c:v>
                </c:pt>
              </c:strCache>
            </c:strRef>
          </c:cat>
          <c:val>
            <c:numRef>
              <c:f>'BUdget Expenditures'!$I$59:$I$67</c:f>
              <c:numCache>
                <c:formatCode>_(* #,##0_);_(* \(#,##0\);_(* "-"??_);_(@_)</c:formatCode>
                <c:ptCount val="9"/>
                <c:pt idx="0">
                  <c:v>104777354</c:v>
                </c:pt>
                <c:pt idx="1">
                  <c:v>39819948</c:v>
                </c:pt>
                <c:pt idx="2">
                  <c:v>31944813</c:v>
                </c:pt>
                <c:pt idx="3">
                  <c:v>2648309</c:v>
                </c:pt>
                <c:pt idx="4">
                  <c:v>13209701</c:v>
                </c:pt>
                <c:pt idx="5">
                  <c:v>6050000</c:v>
                </c:pt>
                <c:pt idx="6">
                  <c:v>17457008</c:v>
                </c:pt>
                <c:pt idx="7">
                  <c:v>0</c:v>
                </c:pt>
                <c:pt idx="8">
                  <c:v>6461983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 rtl="0">
            <a:defRPr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v>Salary &amp; Wages by County Department</c:v>
          </c:tx>
          <c:explosion val="25"/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'Dept vs Other'!$B$3:$H$3</c:f>
              <c:strCache>
                <c:ptCount val="7"/>
                <c:pt idx="0">
                  <c:v>Executive</c:v>
                </c:pt>
                <c:pt idx="1">
                  <c:v>Financial Services</c:v>
                </c:pt>
                <c:pt idx="2">
                  <c:v>Human Services</c:v>
                </c:pt>
                <c:pt idx="3">
                  <c:v>Public Works</c:v>
                </c:pt>
                <c:pt idx="4">
                  <c:v>Public Safety</c:v>
                </c:pt>
                <c:pt idx="5">
                  <c:v>Constitutional Services</c:v>
                </c:pt>
                <c:pt idx="6">
                  <c:v>Public Health &amp; Safety</c:v>
                </c:pt>
              </c:strCache>
            </c:strRef>
          </c:cat>
          <c:val>
            <c:numRef>
              <c:f>'Dept vs Other'!$B$5:$H$5</c:f>
              <c:numCache>
                <c:formatCode>#,##0</c:formatCode>
                <c:ptCount val="7"/>
                <c:pt idx="0">
                  <c:v>1574146</c:v>
                </c:pt>
                <c:pt idx="1">
                  <c:v>4178430</c:v>
                </c:pt>
                <c:pt idx="2">
                  <c:v>8409344</c:v>
                </c:pt>
                <c:pt idx="3">
                  <c:v>18985475</c:v>
                </c:pt>
                <c:pt idx="4">
                  <c:v>32973414</c:v>
                </c:pt>
                <c:pt idx="5">
                  <c:v>2632847</c:v>
                </c:pt>
                <c:pt idx="6">
                  <c:v>6257662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 rtl="0">
            <a:defRPr sz="1100" baseline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v>Cost we can control</c:v>
          </c:tx>
          <c:explosion val="25"/>
          <c:dLbls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'Costs controlObligated'!$B$4:$B$6</c:f>
              <c:strCache>
                <c:ptCount val="3"/>
                <c:pt idx="0">
                  <c:v>County Departments</c:v>
                </c:pt>
                <c:pt idx="1">
                  <c:v>Capital</c:v>
                </c:pt>
                <c:pt idx="2">
                  <c:v>Other</c:v>
                </c:pt>
              </c:strCache>
            </c:strRef>
          </c:cat>
          <c:val>
            <c:numRef>
              <c:f>'Costs controlObligated'!$F$4:$F$6</c:f>
              <c:numCache>
                <c:formatCode>0.00%</c:formatCode>
                <c:ptCount val="3"/>
                <c:pt idx="0">
                  <c:v>0.83670934054771384</c:v>
                </c:pt>
                <c:pt idx="1">
                  <c:v>7.8956987848075838E-2</c:v>
                </c:pt>
                <c:pt idx="2">
                  <c:v>8.4333671604210361E-2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Cost we are obligated for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dLbl>
              <c:idx val="2"/>
              <c:layout>
                <c:manualLayout>
                  <c:x val="-7.9408754506601106E-2"/>
                  <c:y val="0.113506626341360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'Costs controlObligated'!$B$9:$B$16</c:f>
              <c:strCache>
                <c:ptCount val="8"/>
                <c:pt idx="0">
                  <c:v>Constitutional Services</c:v>
                </c:pt>
                <c:pt idx="1">
                  <c:v>Public Safety</c:v>
                </c:pt>
                <c:pt idx="2">
                  <c:v>Debt Service</c:v>
                </c:pt>
                <c:pt idx="3">
                  <c:v>Outside Agencies</c:v>
                </c:pt>
                <c:pt idx="4">
                  <c:v>State Programs</c:v>
                </c:pt>
                <c:pt idx="5">
                  <c:v>Pensions</c:v>
                </c:pt>
                <c:pt idx="6">
                  <c:v>Insurance</c:v>
                </c:pt>
                <c:pt idx="7">
                  <c:v>Other</c:v>
                </c:pt>
              </c:strCache>
            </c:strRef>
          </c:cat>
          <c:val>
            <c:numRef>
              <c:f>'Costs controlObligated'!$F$9:$F$16</c:f>
              <c:numCache>
                <c:formatCode>0.00%</c:formatCode>
                <c:ptCount val="8"/>
                <c:pt idx="0">
                  <c:v>2.7518856394772299E-2</c:v>
                </c:pt>
                <c:pt idx="1">
                  <c:v>0.25149796611713632</c:v>
                </c:pt>
                <c:pt idx="2">
                  <c:v>0.11977765101004857</c:v>
                </c:pt>
                <c:pt idx="3">
                  <c:v>0.27321634009575307</c:v>
                </c:pt>
                <c:pt idx="4">
                  <c:v>1.817082464353403E-2</c:v>
                </c:pt>
                <c:pt idx="5">
                  <c:v>9.0635632195682658E-2</c:v>
                </c:pt>
                <c:pt idx="6">
                  <c:v>0.21918272954307308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200" baseline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Total Contollable + Obligated Cost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'Costs controlObligated'!$B$48</c:f>
              <c:strCache>
                <c:ptCount val="1"/>
                <c:pt idx="0">
                  <c:v>Total Cost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'Costs controlObligated'!$B$46:$B$47</c:f>
              <c:strCache>
                <c:ptCount val="2"/>
                <c:pt idx="0">
                  <c:v>Total Controllable Cost</c:v>
                </c:pt>
                <c:pt idx="1">
                  <c:v>Total Obligated Cost</c:v>
                </c:pt>
              </c:strCache>
            </c:strRef>
          </c:cat>
          <c:val>
            <c:numRef>
              <c:f>'Costs controlObligated'!$D$46:$D$47</c:f>
              <c:numCache>
                <c:formatCode>0%</c:formatCode>
                <c:ptCount val="2"/>
                <c:pt idx="0">
                  <c:v>0.33880716050934001</c:v>
                </c:pt>
                <c:pt idx="1">
                  <c:v>0.66119283949065999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200" baseline="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146" cy="4645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654" y="0"/>
            <a:ext cx="3037146" cy="4645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7569B-7261-434E-9A87-AF1A35AEA092}" type="datetimeFigureOut">
              <a:rPr lang="en-US" smtClean="0"/>
              <a:t>3/28/2017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880" y="4415156"/>
            <a:ext cx="5608640" cy="418369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30312"/>
            <a:ext cx="3037146" cy="4645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654" y="8830312"/>
            <a:ext cx="3037146" cy="4645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A58299-585A-4123-9259-31CBFB212F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41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2/12/16-</a:t>
            </a:r>
            <a:r>
              <a:rPr lang="en-US" baseline="0" dirty="0" smtClean="0"/>
              <a:t> Transportation info the same. </a:t>
            </a:r>
          </a:p>
          <a:p>
            <a:r>
              <a:rPr lang="en-US" baseline="0" dirty="0" smtClean="0"/>
              <a:t>2/25/16- John’s note was that they provide recycling services for 19 municipalities which includes schools and many other county facilities. Is that necessary information </a:t>
            </a:r>
            <a:r>
              <a:rPr lang="en-US" baseline="0" smtClean="0"/>
              <a:t>to include? 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58299-585A-4123-9259-31CBFB212FF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219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58299-585A-4123-9259-31CBFB212FF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706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9350-0DE9-480E-95FD-C98A03027241}" type="datetimeFigureOut">
              <a:rPr lang="en-US" smtClean="0"/>
              <a:t>3/28/2017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5E3E0-5619-41E1-AEE3-3A0FD0B6D8C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9350-0DE9-480E-95FD-C98A03027241}" type="datetimeFigureOut">
              <a:rPr lang="en-US" smtClean="0"/>
              <a:t>3/28/2017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5E3E0-5619-41E1-AEE3-3A0FD0B6D8C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9350-0DE9-480E-95FD-C98A03027241}" type="datetimeFigureOut">
              <a:rPr lang="en-US" smtClean="0"/>
              <a:t>3/28/2017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5E3E0-5619-41E1-AEE3-3A0FD0B6D8C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9350-0DE9-480E-95FD-C98A03027241}" type="datetimeFigureOut">
              <a:rPr lang="en-US" smtClean="0"/>
              <a:t>3/28/2017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5E3E0-5619-41E1-AEE3-3A0FD0B6D8C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9350-0DE9-480E-95FD-C98A03027241}" type="datetimeFigureOut">
              <a:rPr lang="en-US" smtClean="0"/>
              <a:t>3/28/2017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3F5E3E0-5619-41E1-AEE3-3A0FD0B6D8C5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9350-0DE9-480E-95FD-C98A03027241}" type="datetimeFigureOut">
              <a:rPr lang="en-US" smtClean="0"/>
              <a:t>3/28/2017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5E3E0-5619-41E1-AEE3-3A0FD0B6D8C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9350-0DE9-480E-95FD-C98A03027241}" type="datetimeFigureOut">
              <a:rPr lang="en-US" smtClean="0"/>
              <a:t>3/28/2017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5E3E0-5619-41E1-AEE3-3A0FD0B6D8C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9350-0DE9-480E-95FD-C98A03027241}" type="datetimeFigureOut">
              <a:rPr lang="en-US" smtClean="0"/>
              <a:t>3/28/2017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5E3E0-5619-41E1-AEE3-3A0FD0B6D8C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9350-0DE9-480E-95FD-C98A03027241}" type="datetimeFigureOut">
              <a:rPr lang="en-US" smtClean="0"/>
              <a:t>3/28/2017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5E3E0-5619-41E1-AEE3-3A0FD0B6D8C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9350-0DE9-480E-95FD-C98A03027241}" type="datetimeFigureOut">
              <a:rPr lang="en-US" smtClean="0"/>
              <a:t>3/28/2017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5E3E0-5619-41E1-AEE3-3A0FD0B6D8C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9350-0DE9-480E-95FD-C98A03027241}" type="datetimeFigureOut">
              <a:rPr lang="en-US" smtClean="0"/>
              <a:t>3/28/2017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5E3E0-5619-41E1-AEE3-3A0FD0B6D8C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A619350-0DE9-480E-95FD-C98A03027241}" type="datetimeFigureOut">
              <a:rPr lang="en-US" smtClean="0"/>
              <a:t>3/28/2017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3F5E3E0-5619-41E1-AEE3-3A0FD0B6D8C5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Somerset County </a:t>
            </a:r>
            <a:br>
              <a:rPr lang="en-US" sz="4400" dirty="0"/>
            </a:br>
            <a:r>
              <a:rPr lang="en-US" sz="4400" dirty="0" smtClean="0"/>
              <a:t>2017 Introduced Budget</a:t>
            </a:r>
          </a:p>
          <a:p>
            <a:pPr marL="0" indent="0" algn="ctr">
              <a:buNone/>
            </a:pPr>
            <a:r>
              <a:rPr lang="en-US" sz="4400" dirty="0" smtClean="0"/>
              <a:t>Presentation</a:t>
            </a:r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lnSpc>
                <a:spcPct val="80000"/>
              </a:lnSpc>
              <a:buNone/>
            </a:pPr>
            <a:r>
              <a:rPr lang="en-US" sz="2000" b="1" dirty="0"/>
              <a:t>Somerset County Board of Chosen Freeholders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en-US" sz="2000" dirty="0" smtClean="0">
                <a:sym typeface="Wingdings" pitchFamily="2" charset="2"/>
              </a:rPr>
              <a:t>Peter S. Palmer, Director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en-US" sz="2000" dirty="0" smtClean="0">
                <a:sym typeface="Wingdings" pitchFamily="2" charset="2"/>
              </a:rPr>
              <a:t>Patrick Scaglione, </a:t>
            </a:r>
            <a:r>
              <a:rPr lang="en-US" sz="2000" dirty="0">
                <a:sym typeface="Wingdings" pitchFamily="2" charset="2"/>
              </a:rPr>
              <a:t>Deputy </a:t>
            </a:r>
            <a:r>
              <a:rPr lang="en-US" sz="2000" dirty="0" smtClean="0">
                <a:sym typeface="Wingdings" pitchFamily="2" charset="2"/>
              </a:rPr>
              <a:t>Director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en-US" sz="2000" dirty="0" smtClean="0">
                <a:sym typeface="Wingdings" pitchFamily="2" charset="2"/>
              </a:rPr>
              <a:t>Mark Caliguire </a:t>
            </a:r>
            <a:endParaRPr lang="en-US" sz="2000" dirty="0">
              <a:sym typeface="Wingdings" pitchFamily="2" charset="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en-US" sz="2000" dirty="0" smtClean="0">
                <a:sym typeface="Wingdings" pitchFamily="2" charset="2"/>
              </a:rPr>
              <a:t>Patricia L. Walsh</a:t>
            </a:r>
            <a:endParaRPr lang="en-US" sz="2000" dirty="0">
              <a:sym typeface="Wingdings" pitchFamily="2" charset="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en-US" sz="2000" dirty="0" smtClean="0">
                <a:sym typeface="Wingdings" pitchFamily="2" charset="2"/>
              </a:rPr>
              <a:t>Brian Levine</a:t>
            </a:r>
            <a:endParaRPr lang="en-US" sz="2000" dirty="0">
              <a:sym typeface="Wingdings" pitchFamily="2" charset="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en-US" sz="2000" dirty="0">
                <a:sym typeface="Wingdings" pitchFamily="2" charset="2"/>
              </a:rPr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6159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762000"/>
          </a:xfrm>
        </p:spPr>
        <p:txBody>
          <a:bodyPr>
            <a:normAutofit/>
          </a:bodyPr>
          <a:lstStyle/>
          <a:p>
            <a:r>
              <a:rPr lang="en-US" sz="3700" dirty="0">
                <a:solidFill>
                  <a:schemeClr val="tx1"/>
                </a:solidFill>
              </a:rPr>
              <a:t>Number of Employees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477819"/>
            <a:ext cx="8229600" cy="762000"/>
          </a:xfrm>
          <a:prstGeom prst="rect">
            <a:avLst/>
          </a:prstGeom>
        </p:spPr>
        <p:txBody>
          <a:bodyPr vert="horz" anchor="ctr">
            <a:normAutofit fontScale="7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>
                <a:solidFill>
                  <a:schemeClr val="tx1"/>
                </a:solidFill>
              </a:rPr>
              <a:t>Decrease</a:t>
            </a:r>
            <a:r>
              <a:rPr lang="en-US" dirty="0" smtClean="0"/>
              <a:t> </a:t>
            </a:r>
            <a:r>
              <a:rPr lang="en-US" sz="4800" dirty="0">
                <a:solidFill>
                  <a:schemeClr val="tx1"/>
                </a:solidFill>
              </a:rPr>
              <a:t>from 2008 to </a:t>
            </a:r>
            <a:r>
              <a:rPr lang="en-US" sz="4800" dirty="0" smtClean="0">
                <a:solidFill>
                  <a:schemeClr val="tx1"/>
                </a:solidFill>
              </a:rPr>
              <a:t>2017 </a:t>
            </a:r>
            <a:r>
              <a:rPr lang="en-US" sz="4800" dirty="0">
                <a:solidFill>
                  <a:schemeClr val="tx1"/>
                </a:solidFill>
              </a:rPr>
              <a:t>by 7</a:t>
            </a:r>
            <a:r>
              <a:rPr lang="en-US" sz="4800" dirty="0" smtClean="0">
                <a:solidFill>
                  <a:schemeClr val="tx1"/>
                </a:solidFill>
              </a:rPr>
              <a:t>%</a:t>
            </a:r>
            <a:endParaRPr lang="en-US" sz="4800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1575"/>
            <a:ext cx="8839200" cy="5620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137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Total Budget-Expenditures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95400"/>
            <a:ext cx="87630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840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166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County Dept. vs Other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0345682"/>
              </p:ext>
            </p:extLst>
          </p:nvPr>
        </p:nvGraphicFramePr>
        <p:xfrm>
          <a:off x="457200" y="1432560"/>
          <a:ext cx="8305800" cy="4892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4615024"/>
              </p:ext>
            </p:extLst>
          </p:nvPr>
        </p:nvGraphicFramePr>
        <p:xfrm>
          <a:off x="228600" y="1066800"/>
          <a:ext cx="88392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3973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844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County Dept. vs Other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2542763"/>
              </p:ext>
            </p:extLst>
          </p:nvPr>
        </p:nvGraphicFramePr>
        <p:xfrm>
          <a:off x="152400" y="1143000"/>
          <a:ext cx="89154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111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Total Budget-Revenue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15" y="1143000"/>
            <a:ext cx="8886185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694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3599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Revenue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38237"/>
            <a:ext cx="8763000" cy="549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014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Cost We Can Control/Cost We Are Obligated For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4086735"/>
              </p:ext>
            </p:extLst>
          </p:nvPr>
        </p:nvGraphicFramePr>
        <p:xfrm>
          <a:off x="304800" y="1600198"/>
          <a:ext cx="8458200" cy="4953000"/>
        </p:xfrm>
        <a:graphic>
          <a:graphicData uri="http://schemas.openxmlformats.org/drawingml/2006/table">
            <a:tbl>
              <a:tblPr/>
              <a:tblGrid>
                <a:gridCol w="3035990"/>
                <a:gridCol w="1915698"/>
                <a:gridCol w="1501191"/>
                <a:gridCol w="1041871"/>
                <a:gridCol w="963450"/>
              </a:tblGrid>
              <a:tr h="3302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900" b="0" i="0" u="none" strike="noStrike" dirty="0">
                          <a:solidFill>
                            <a:srgbClr val="FFFFFF"/>
                          </a:solidFill>
                          <a:effectLst/>
                          <a:latin typeface="Book Antiqua"/>
                        </a:rPr>
                        <a:t> </a:t>
                      </a:r>
                    </a:p>
                  </a:txBody>
                  <a:tcPr marL="7847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%Chg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900" b="0" i="0" u="none" strike="noStrike">
                          <a:solidFill>
                            <a:srgbClr val="FFFFFF"/>
                          </a:solidFill>
                          <a:effectLst/>
                          <a:latin typeface="Book Antiqua"/>
                        </a:rPr>
                        <a:t>County Departments</a:t>
                      </a:r>
                    </a:p>
                  </a:txBody>
                  <a:tcPr marL="7847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$63,333,814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$</a:t>
                      </a:r>
                      <a:r>
                        <a:rPr lang="en-US" sz="19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64,112,014</a:t>
                      </a:r>
                      <a:endParaRPr lang="en-US" sz="1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1.23%</a:t>
                      </a:r>
                      <a:endParaRPr lang="en-US" sz="1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83.67%</a:t>
                      </a:r>
                      <a:endParaRPr lang="en-US" sz="1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900" b="0" i="0" u="none" strike="noStrike">
                          <a:solidFill>
                            <a:srgbClr val="FFFFFF"/>
                          </a:solidFill>
                          <a:effectLst/>
                          <a:latin typeface="Book Antiqua"/>
                        </a:rPr>
                        <a:t>Capital</a:t>
                      </a:r>
                    </a:p>
                  </a:txBody>
                  <a:tcPr marL="7847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$22,300,000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$6,050,000</a:t>
                      </a:r>
                      <a:endParaRPr lang="en-US" sz="1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-72.87%</a:t>
                      </a:r>
                      <a:endParaRPr lang="en-US" sz="1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7.90%</a:t>
                      </a:r>
                      <a:endParaRPr lang="en-US" sz="1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900" b="0" i="0" u="none" strike="noStrike">
                          <a:solidFill>
                            <a:srgbClr val="FFFFFF"/>
                          </a:solidFill>
                          <a:effectLst/>
                          <a:latin typeface="Book Antiqua"/>
                        </a:rPr>
                        <a:t>Other</a:t>
                      </a:r>
                    </a:p>
                  </a:txBody>
                  <a:tcPr marL="7847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$6,725,157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$</a:t>
                      </a:r>
                      <a:r>
                        <a:rPr lang="en-US" sz="19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6,461,983</a:t>
                      </a:r>
                      <a:endParaRPr lang="en-US" sz="1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-3.91%</a:t>
                      </a:r>
                      <a:endParaRPr lang="en-US" sz="1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8.43%</a:t>
                      </a:r>
                      <a:endParaRPr lang="en-US" sz="1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900" b="0" i="0" u="none" strike="noStrike" dirty="0">
                          <a:solidFill>
                            <a:srgbClr val="FFFFFF"/>
                          </a:solidFill>
                          <a:effectLst/>
                          <a:latin typeface="Book Antiqua"/>
                        </a:rPr>
                        <a:t>Total Controllable Cost</a:t>
                      </a:r>
                    </a:p>
                  </a:txBody>
                  <a:tcPr marL="7847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$92,358,971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$76,623,997</a:t>
                      </a:r>
                      <a:endParaRPr lang="en-US" sz="1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-17.04%</a:t>
                      </a:r>
                      <a:endParaRPr lang="en-US" sz="1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900" b="1" i="0" u="none" strike="noStrike">
                          <a:solidFill>
                            <a:srgbClr val="FFFFFF"/>
                          </a:solidFill>
                          <a:effectLst/>
                          <a:latin typeface="Book Antiqua"/>
                        </a:rPr>
                        <a:t> </a:t>
                      </a:r>
                    </a:p>
                  </a:txBody>
                  <a:tcPr marL="7847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900" b="0" i="0" u="none" strike="noStrike">
                          <a:solidFill>
                            <a:srgbClr val="FFFFFF"/>
                          </a:solidFill>
                          <a:effectLst/>
                          <a:latin typeface="Book Antiqua"/>
                        </a:rPr>
                        <a:t>Constitutional Services</a:t>
                      </a:r>
                    </a:p>
                  </a:txBody>
                  <a:tcPr marL="7847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$4,332,689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$</a:t>
                      </a:r>
                      <a:r>
                        <a:rPr lang="en-US" sz="19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4,010,739</a:t>
                      </a:r>
                      <a:endParaRPr lang="en-US" sz="1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-</a:t>
                      </a:r>
                      <a:r>
                        <a:rPr lang="en-US" sz="19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7.43%</a:t>
                      </a:r>
                      <a:endParaRPr lang="en-US" sz="1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2.75%</a:t>
                      </a:r>
                      <a:endParaRPr lang="en-US" sz="1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900" b="0" i="0" u="none" strike="noStrike">
                          <a:solidFill>
                            <a:srgbClr val="FFFFFF"/>
                          </a:solidFill>
                          <a:effectLst/>
                          <a:latin typeface="Book Antiqua"/>
                        </a:rPr>
                        <a:t>Public Safety</a:t>
                      </a:r>
                    </a:p>
                  </a:txBody>
                  <a:tcPr marL="7847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$32,284,607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$</a:t>
                      </a:r>
                      <a:r>
                        <a:rPr lang="en-US" sz="19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36,654,601</a:t>
                      </a:r>
                      <a:endParaRPr lang="en-US" sz="1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13.54%</a:t>
                      </a:r>
                      <a:endParaRPr lang="en-US" sz="1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25.15%</a:t>
                      </a:r>
                      <a:endParaRPr lang="en-US" sz="1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900" b="0" i="0" u="none" strike="noStrike">
                          <a:solidFill>
                            <a:srgbClr val="FFFFFF"/>
                          </a:solidFill>
                          <a:effectLst/>
                          <a:latin typeface="Book Antiqua"/>
                        </a:rPr>
                        <a:t>Debt Service</a:t>
                      </a:r>
                    </a:p>
                  </a:txBody>
                  <a:tcPr marL="7847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$16,056,464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$</a:t>
                      </a:r>
                      <a:r>
                        <a:rPr lang="en-US" sz="19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17,457,008</a:t>
                      </a:r>
                      <a:endParaRPr lang="en-US" sz="1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8.72%</a:t>
                      </a:r>
                      <a:endParaRPr lang="en-US" sz="1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11.98%</a:t>
                      </a:r>
                      <a:endParaRPr lang="en-US" sz="1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900" b="0" i="0" u="none" strike="noStrike" dirty="0">
                          <a:solidFill>
                            <a:srgbClr val="FFFFFF"/>
                          </a:solidFill>
                          <a:effectLst/>
                          <a:latin typeface="Book Antiqua"/>
                        </a:rPr>
                        <a:t>Outside Agencies</a:t>
                      </a:r>
                    </a:p>
                  </a:txBody>
                  <a:tcPr marL="7847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$38,184,186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$</a:t>
                      </a:r>
                      <a:r>
                        <a:rPr lang="en-US" sz="19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39,819,948</a:t>
                      </a:r>
                      <a:endParaRPr lang="en-US" sz="1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4.28%</a:t>
                      </a:r>
                      <a:endParaRPr lang="en-US" sz="1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27.32%</a:t>
                      </a:r>
                      <a:endParaRPr lang="en-US" sz="1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900" b="0" i="0" u="none" strike="noStrike">
                          <a:solidFill>
                            <a:srgbClr val="FFFFFF"/>
                          </a:solidFill>
                          <a:effectLst/>
                          <a:latin typeface="Book Antiqua"/>
                        </a:rPr>
                        <a:t>State Programs</a:t>
                      </a:r>
                    </a:p>
                  </a:txBody>
                  <a:tcPr marL="7847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$11,359,857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$2,648,309</a:t>
                      </a:r>
                      <a:endParaRPr lang="en-US" sz="1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-76.69%</a:t>
                      </a:r>
                      <a:endParaRPr lang="en-US" sz="1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1.82%</a:t>
                      </a:r>
                      <a:endParaRPr lang="en-US" sz="1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900" b="0" i="0" u="none" strike="noStrike">
                          <a:solidFill>
                            <a:srgbClr val="FFFFFF"/>
                          </a:solidFill>
                          <a:effectLst/>
                          <a:latin typeface="Book Antiqua"/>
                        </a:rPr>
                        <a:t>Pensions</a:t>
                      </a:r>
                    </a:p>
                  </a:txBody>
                  <a:tcPr marL="7847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$4,804,459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$</a:t>
                      </a:r>
                      <a:r>
                        <a:rPr lang="en-US" sz="19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13,209,701</a:t>
                      </a:r>
                      <a:endParaRPr lang="en-US" sz="1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174.95%</a:t>
                      </a:r>
                      <a:endParaRPr lang="en-US" sz="1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9.06%</a:t>
                      </a:r>
                      <a:endParaRPr lang="en-US" sz="1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900" b="0" i="0" u="none" strike="noStrike">
                          <a:solidFill>
                            <a:srgbClr val="FFFFFF"/>
                          </a:solidFill>
                          <a:effectLst/>
                          <a:latin typeface="Book Antiqua"/>
                        </a:rPr>
                        <a:t>Insurance</a:t>
                      </a:r>
                    </a:p>
                  </a:txBody>
                  <a:tcPr marL="7847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$15,445,000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$31,944,813</a:t>
                      </a:r>
                      <a:endParaRPr lang="en-US" sz="1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106.83%</a:t>
                      </a:r>
                      <a:endParaRPr lang="en-US" sz="1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21.92%</a:t>
                      </a:r>
                      <a:endParaRPr lang="en-US" sz="1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900" b="0" i="0" u="none" strike="noStrike">
                          <a:solidFill>
                            <a:srgbClr val="FFFFFF"/>
                          </a:solidFill>
                          <a:effectLst/>
                          <a:latin typeface="Book Antiqua"/>
                        </a:rPr>
                        <a:t>Other</a:t>
                      </a:r>
                    </a:p>
                  </a:txBody>
                  <a:tcPr marL="7847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$5,388,837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900" b="0" i="0" u="none" strike="noStrike" dirty="0">
                          <a:solidFill>
                            <a:srgbClr val="FFFFFF"/>
                          </a:solidFill>
                          <a:effectLst/>
                          <a:latin typeface="Book Antiqua"/>
                        </a:rPr>
                        <a:t>Total Obligated Cost</a:t>
                      </a:r>
                    </a:p>
                  </a:txBody>
                  <a:tcPr marL="7847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$127,856,099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$</a:t>
                      </a:r>
                      <a:r>
                        <a:rPr lang="en-US" sz="19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145,745,119</a:t>
                      </a:r>
                      <a:endParaRPr lang="en-US" sz="1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13.99%</a:t>
                      </a:r>
                      <a:endParaRPr lang="en-US" sz="1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277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Cost We </a:t>
            </a:r>
            <a:r>
              <a:rPr lang="en-US" dirty="0" smtClean="0">
                <a:solidFill>
                  <a:schemeClr val="tx1"/>
                </a:solidFill>
              </a:rPr>
              <a:t>Can Control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2523311"/>
              </p:ext>
            </p:extLst>
          </p:nvPr>
        </p:nvGraphicFramePr>
        <p:xfrm>
          <a:off x="457200" y="1600200"/>
          <a:ext cx="84582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81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Cost We A</a:t>
            </a:r>
            <a:r>
              <a:rPr lang="en-US" dirty="0" smtClean="0">
                <a:solidFill>
                  <a:schemeClr val="tx1"/>
                </a:solidFill>
              </a:rPr>
              <a:t>re </a:t>
            </a:r>
            <a:r>
              <a:rPr lang="en-US" dirty="0">
                <a:solidFill>
                  <a:schemeClr val="tx1"/>
                </a:solidFill>
              </a:rPr>
              <a:t>Obligated For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2499226"/>
              </p:ext>
            </p:extLst>
          </p:nvPr>
        </p:nvGraphicFramePr>
        <p:xfrm>
          <a:off x="152400" y="1295400"/>
          <a:ext cx="88392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7370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Total Cost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571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Somerset County 2017 Budget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dirty="0" smtClean="0"/>
              <a:t>Prepared and Presented By</a:t>
            </a:r>
          </a:p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2000" dirty="0" smtClean="0"/>
              <a:t>Michael Amorosa</a:t>
            </a:r>
          </a:p>
          <a:p>
            <a:pPr marL="0" indent="0" algn="ctr">
              <a:buNone/>
            </a:pPr>
            <a:r>
              <a:rPr lang="en-US" sz="2000" dirty="0" smtClean="0"/>
              <a:t>County Administrator</a:t>
            </a:r>
          </a:p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2000" dirty="0" smtClean="0"/>
              <a:t>Nicola Trasente</a:t>
            </a:r>
          </a:p>
          <a:p>
            <a:pPr marL="0" indent="0" algn="ctr">
              <a:buNone/>
            </a:pPr>
            <a:r>
              <a:rPr lang="en-US" sz="2000" dirty="0" smtClean="0"/>
              <a:t>Director of Finance and Administrative Services</a:t>
            </a:r>
          </a:p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2000" dirty="0" smtClean="0"/>
              <a:t>Chris Hart</a:t>
            </a:r>
          </a:p>
          <a:p>
            <a:pPr marL="0" indent="0" algn="ctr">
              <a:buNone/>
            </a:pPr>
            <a:r>
              <a:rPr lang="en-US" sz="2000" dirty="0" smtClean="0"/>
              <a:t>Deputy Director of Fiscal Operations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6638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Cash Capital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Total Cash Capital                           </a:t>
            </a:r>
            <a:r>
              <a:rPr lang="en-US" dirty="0" smtClean="0"/>
              <a:t>          $6,250,000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sz="2400" dirty="0"/>
              <a:t>Amount for Down Payment on Bonds      </a:t>
            </a:r>
            <a:r>
              <a:rPr lang="en-US" sz="2400" dirty="0" smtClean="0"/>
              <a:t>    $1,000,000</a:t>
            </a:r>
            <a:endParaRPr lang="en-US" sz="2400" dirty="0"/>
          </a:p>
          <a:p>
            <a:r>
              <a:rPr lang="en-US" sz="2400" dirty="0" smtClean="0"/>
              <a:t>Reserve for Green Brook Flood Control           $700,000</a:t>
            </a:r>
          </a:p>
          <a:p>
            <a:r>
              <a:rPr lang="en-US" sz="2400" dirty="0"/>
              <a:t>Reserve for Preliminary Cost                             $700,000</a:t>
            </a:r>
          </a:p>
          <a:p>
            <a:r>
              <a:rPr lang="en-US" sz="2400" dirty="0" smtClean="0"/>
              <a:t>Fleet </a:t>
            </a:r>
            <a:r>
              <a:rPr lang="en-US" sz="2400" dirty="0"/>
              <a:t>Vehicles Replacement                                </a:t>
            </a:r>
            <a:r>
              <a:rPr lang="en-US" sz="2400" dirty="0" smtClean="0"/>
              <a:t>$</a:t>
            </a:r>
            <a:r>
              <a:rPr lang="en-US" sz="2400" dirty="0"/>
              <a:t>2</a:t>
            </a:r>
            <a:r>
              <a:rPr lang="en-US" sz="2400" dirty="0" smtClean="0"/>
              <a:t>50,000</a:t>
            </a:r>
          </a:p>
          <a:p>
            <a:r>
              <a:rPr lang="en-US" sz="2400" dirty="0" smtClean="0"/>
              <a:t>Other Capital Requests-Contingency                          $0</a:t>
            </a:r>
          </a:p>
          <a:p>
            <a:r>
              <a:rPr lang="en-US" sz="2400" dirty="0" smtClean="0"/>
              <a:t>Various Capital Projects – Capital Ord.         $3,600,000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3655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958"/>
            <a:ext cx="8229600" cy="103663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Increase In Assessed Value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82000" cy="5562600"/>
          </a:xfrm>
        </p:spPr>
        <p:txBody>
          <a:bodyPr>
            <a:normAutofit fontScale="92500" lnSpcReduction="20000"/>
          </a:bodyPr>
          <a:lstStyle/>
          <a:p>
            <a:pPr marL="137160" indent="0" algn="ctr">
              <a:buNone/>
            </a:pPr>
            <a:r>
              <a:rPr lang="en-US" sz="2800" dirty="0" smtClean="0"/>
              <a:t>Total Equalized Assessed Value</a:t>
            </a:r>
          </a:p>
          <a:p>
            <a:pPr marL="137160" indent="0" algn="ctr">
              <a:buNone/>
            </a:pPr>
            <a:r>
              <a:rPr lang="en-US" sz="2800" dirty="0" smtClean="0"/>
              <a:t>(In Billions)</a:t>
            </a:r>
            <a:endParaRPr lang="en-US" sz="2800" dirty="0"/>
          </a:p>
          <a:p>
            <a:pPr marL="137160" indent="0">
              <a:buNone/>
            </a:pPr>
            <a:endParaRPr lang="en-US" sz="2800" u="sng" dirty="0" smtClean="0"/>
          </a:p>
          <a:p>
            <a:pPr marL="137160" indent="0">
              <a:buNone/>
            </a:pPr>
            <a:r>
              <a:rPr lang="en-US" sz="2800" dirty="0" smtClean="0"/>
              <a:t>          </a:t>
            </a:r>
            <a:r>
              <a:rPr lang="en-US" sz="2800" u="sng" dirty="0" smtClean="0"/>
              <a:t> 2014 </a:t>
            </a:r>
            <a:r>
              <a:rPr lang="en-US" sz="2800" dirty="0" smtClean="0"/>
              <a:t>            </a:t>
            </a:r>
            <a:r>
              <a:rPr lang="en-US" sz="2800" u="sng" dirty="0" smtClean="0"/>
              <a:t> 2015 </a:t>
            </a:r>
            <a:r>
              <a:rPr lang="en-US" sz="2800" dirty="0" smtClean="0"/>
              <a:t>             </a:t>
            </a:r>
            <a:r>
              <a:rPr lang="en-US" sz="2800" u="sng" dirty="0" smtClean="0"/>
              <a:t>%Increased</a:t>
            </a:r>
            <a:endParaRPr lang="en-US" sz="2800" dirty="0" smtClean="0"/>
          </a:p>
          <a:p>
            <a:pPr marL="13716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$56,382         $57,406                1.81%   </a:t>
            </a:r>
          </a:p>
          <a:p>
            <a:pPr marL="13716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</a:t>
            </a:r>
          </a:p>
          <a:p>
            <a:pPr marL="13716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</a:t>
            </a:r>
            <a:r>
              <a:rPr lang="en-US" sz="2800" u="sng" dirty="0"/>
              <a:t> </a:t>
            </a:r>
            <a:r>
              <a:rPr lang="en-US" sz="2800" u="sng" dirty="0" smtClean="0"/>
              <a:t>2015 </a:t>
            </a:r>
            <a:r>
              <a:rPr lang="en-US" sz="2800" dirty="0" smtClean="0"/>
              <a:t>            </a:t>
            </a:r>
            <a:r>
              <a:rPr lang="en-US" sz="2800" u="sng" dirty="0" smtClean="0"/>
              <a:t> </a:t>
            </a:r>
            <a:r>
              <a:rPr lang="en-US" sz="2800" u="sng" dirty="0"/>
              <a:t>2016 </a:t>
            </a:r>
            <a:r>
              <a:rPr lang="en-US" sz="2800" dirty="0" smtClean="0"/>
              <a:t>              </a:t>
            </a:r>
            <a:r>
              <a:rPr lang="en-US" sz="2800" u="sng" dirty="0"/>
              <a:t>%Increased</a:t>
            </a:r>
            <a:r>
              <a:rPr lang="en-US" sz="2800" dirty="0" smtClean="0"/>
              <a:t>    </a:t>
            </a:r>
          </a:p>
          <a:p>
            <a:pPr marL="137160" indent="0">
              <a:buNone/>
            </a:pPr>
            <a:r>
              <a:rPr lang="en-US" sz="2800" dirty="0" smtClean="0"/>
              <a:t>        $57,406          $58,147                1.29%</a:t>
            </a:r>
          </a:p>
          <a:p>
            <a:pPr marL="137160" indent="0">
              <a:buNone/>
            </a:pPr>
            <a:endParaRPr lang="en-US" sz="2800" u="sng" dirty="0" smtClean="0"/>
          </a:p>
          <a:p>
            <a:pPr marL="137160" indent="0">
              <a:buNone/>
            </a:pPr>
            <a:r>
              <a:rPr lang="en-US" sz="2800" dirty="0" smtClean="0"/>
              <a:t>          </a:t>
            </a:r>
            <a:r>
              <a:rPr lang="en-US" sz="2800" u="sng" dirty="0" smtClean="0"/>
              <a:t> 2016</a:t>
            </a:r>
            <a:r>
              <a:rPr lang="en-US" sz="2800" dirty="0" smtClean="0"/>
              <a:t>            </a:t>
            </a:r>
            <a:r>
              <a:rPr lang="en-US" sz="2800" u="sng" dirty="0" smtClean="0"/>
              <a:t> 2017 </a:t>
            </a:r>
            <a:r>
              <a:rPr lang="en-US" sz="2800" dirty="0" smtClean="0"/>
              <a:t>              </a:t>
            </a:r>
            <a:r>
              <a:rPr lang="en-US" sz="2800" u="sng" dirty="0"/>
              <a:t>%Increased</a:t>
            </a:r>
            <a:r>
              <a:rPr lang="en-US" sz="2800" dirty="0"/>
              <a:t>    </a:t>
            </a:r>
          </a:p>
          <a:p>
            <a:pPr marL="137160" indent="0">
              <a:buNone/>
            </a:pPr>
            <a:r>
              <a:rPr lang="en-US" sz="2800" dirty="0"/>
              <a:t>        </a:t>
            </a:r>
            <a:r>
              <a:rPr lang="en-US" sz="2800" dirty="0" smtClean="0"/>
              <a:t>$58,147          </a:t>
            </a:r>
            <a:r>
              <a:rPr lang="en-US" sz="2800" dirty="0"/>
              <a:t>$</a:t>
            </a:r>
            <a:r>
              <a:rPr lang="en-US" sz="2800" dirty="0" smtClean="0"/>
              <a:t>59,076                1.60%</a:t>
            </a:r>
            <a:endParaRPr lang="en-US" sz="2800" dirty="0"/>
          </a:p>
          <a:p>
            <a:pPr marL="137160" indent="0">
              <a:buNone/>
            </a:pPr>
            <a:endParaRPr lang="en-US" sz="2800" dirty="0" smtClean="0"/>
          </a:p>
          <a:p>
            <a:pPr marL="13716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        3 Year Increase  = 4.70%</a:t>
            </a:r>
            <a:endParaRPr lang="en-US" sz="2800" dirty="0"/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25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Tax Rate Effect on Avg. Home of $423,006 $5 per year for 2017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585686"/>
              </p:ext>
            </p:extLst>
          </p:nvPr>
        </p:nvGraphicFramePr>
        <p:xfrm>
          <a:off x="533400" y="1524000"/>
          <a:ext cx="8077199" cy="4876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73253"/>
                <a:gridCol w="262787"/>
                <a:gridCol w="1541684"/>
                <a:gridCol w="1541684"/>
                <a:gridCol w="1524163"/>
                <a:gridCol w="1033628"/>
              </a:tblGrid>
              <a:tr h="60412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COUNTY OF SOMERSET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34424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2017 </a:t>
                      </a:r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Introduced Budget Info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80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58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Intro </a:t>
                      </a:r>
                      <a:r>
                        <a:rPr lang="en-US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2017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Dollar Change 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% Change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58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58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 Net Value Assessed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  58,147,470,049</a:t>
                      </a:r>
                      <a:endParaRPr lang="en-US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en-US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 59,075,732,871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</a:t>
                      </a:r>
                      <a:r>
                        <a:rPr lang="en-US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   928,262,822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1.60%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58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 Budget w/ Grants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 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58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County </a:t>
                      </a:r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Levy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     185,839,652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189,507126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    </a:t>
                      </a:r>
                      <a:r>
                        <a:rPr lang="en-US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3,674,394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1.97%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58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Without Grants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     239,845,899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222,369,116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</a:t>
                      </a:r>
                      <a:r>
                        <a:rPr lang="en-US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 (17,476,783)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(7.3%)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58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Grants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</a:t>
                      </a:r>
                      <a:r>
                        <a:rPr lang="en-US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en-US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   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58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Tax Rate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</a:t>
                      </a:r>
                      <a:r>
                        <a:rPr lang="en-US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 0.3201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.3213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           </a:t>
                      </a:r>
                      <a:r>
                        <a:rPr lang="en-US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.0012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0.37%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58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Average House Annual Tax 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en-US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      $ 1,354 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$1,359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                 </a:t>
                      </a:r>
                      <a:r>
                        <a:rPr lang="en-US" sz="14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 $5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0.37%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58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Per Month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  </a:t>
                      </a:r>
                      <a:r>
                        <a:rPr lang="en-US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$112.84 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$113.26                      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        </a:t>
                      </a:r>
                      <a:r>
                        <a:rPr lang="en-US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   $0.42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0.37%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58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1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58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1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83051">
                <a:tc gridSpan="3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849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76300" y="381000"/>
            <a:ext cx="7391400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100" dirty="0"/>
              <a:t>Increase In Assessed Value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95400"/>
            <a:ext cx="8839200" cy="5395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14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CAP </a:t>
            </a:r>
            <a:r>
              <a:rPr lang="en-US" dirty="0" smtClean="0"/>
              <a:t>BANK, </a:t>
            </a:r>
            <a:r>
              <a:rPr lang="en-US" dirty="0"/>
              <a:t>CAP USED, </a:t>
            </a:r>
            <a:r>
              <a:rPr lang="en-US" dirty="0" smtClean="0"/>
              <a:t>USABLE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219200"/>
            <a:ext cx="8991600" cy="557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939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Bond Rating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095500"/>
            <a:ext cx="7403510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16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8903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Regenerated Fund Balance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34" y="1511135"/>
            <a:ext cx="9128166" cy="53340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600" u="sng" dirty="0" smtClean="0"/>
              <a:t>Year</a:t>
            </a:r>
            <a:r>
              <a:rPr lang="en-US" sz="2600" dirty="0" smtClean="0"/>
              <a:t>        </a:t>
            </a:r>
            <a:r>
              <a:rPr lang="en-US" sz="2600" u="sng" dirty="0" smtClean="0"/>
              <a:t>Beginning</a:t>
            </a:r>
            <a:r>
              <a:rPr lang="en-US" sz="2600" dirty="0" smtClean="0"/>
              <a:t>       </a:t>
            </a:r>
            <a:r>
              <a:rPr lang="en-US" sz="2600" u="sng" dirty="0" smtClean="0"/>
              <a:t> Utilized </a:t>
            </a:r>
            <a:r>
              <a:rPr lang="en-US" sz="2600" dirty="0" smtClean="0"/>
              <a:t>      </a:t>
            </a:r>
            <a:r>
              <a:rPr lang="en-US" sz="2600" u="sng" dirty="0" smtClean="0"/>
              <a:t> Regenerated </a:t>
            </a:r>
            <a:r>
              <a:rPr lang="en-US" sz="2600" dirty="0" smtClean="0"/>
              <a:t>    </a:t>
            </a:r>
            <a:r>
              <a:rPr lang="en-US" sz="2600" u="sng" dirty="0" smtClean="0"/>
              <a:t> Sub-Total </a:t>
            </a:r>
            <a:r>
              <a:rPr lang="en-US" sz="2600" dirty="0" smtClean="0"/>
              <a:t>         </a:t>
            </a:r>
            <a:r>
              <a:rPr lang="en-US" sz="2600" u="sng" dirty="0" smtClean="0"/>
              <a:t>Ending  </a:t>
            </a:r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/>
              <a:t> 2013 </a:t>
            </a:r>
            <a:r>
              <a:rPr lang="en-US" sz="2600" dirty="0" smtClean="0"/>
              <a:t>     $34,225,092     $</a:t>
            </a:r>
            <a:r>
              <a:rPr lang="en-US" sz="2600" dirty="0"/>
              <a:t>16,056,199      </a:t>
            </a:r>
            <a:r>
              <a:rPr lang="en-US" sz="2600" dirty="0" smtClean="0"/>
              <a:t>$</a:t>
            </a:r>
            <a:r>
              <a:rPr lang="en-US" sz="2600" dirty="0"/>
              <a:t>14,276,174      </a:t>
            </a:r>
            <a:r>
              <a:rPr lang="en-US" sz="2600" dirty="0" smtClean="0"/>
              <a:t>$32,445,157      $32,445,157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 smtClean="0"/>
              <a:t> 2014      </a:t>
            </a:r>
            <a:r>
              <a:rPr lang="en-US" sz="2600" dirty="0"/>
              <a:t>$32,445,157 </a:t>
            </a:r>
            <a:r>
              <a:rPr lang="en-US" sz="2600" dirty="0" smtClean="0"/>
              <a:t>    $</a:t>
            </a:r>
            <a:r>
              <a:rPr lang="en-US" sz="2600" dirty="0"/>
              <a:t>15,900,000      </a:t>
            </a:r>
            <a:r>
              <a:rPr lang="en-US" sz="2600" dirty="0" smtClean="0"/>
              <a:t>$</a:t>
            </a:r>
            <a:r>
              <a:rPr lang="en-US" sz="2600" dirty="0"/>
              <a:t>21,803,967      </a:t>
            </a:r>
            <a:r>
              <a:rPr lang="en-US" sz="2600" dirty="0" smtClean="0"/>
              <a:t>$38,349,124      $38,349,124</a:t>
            </a:r>
          </a:p>
          <a:p>
            <a:pPr marL="0" indent="0">
              <a:buNone/>
            </a:pPr>
            <a:r>
              <a:rPr lang="en-US" sz="2600" dirty="0"/>
              <a:t> </a:t>
            </a:r>
            <a:r>
              <a:rPr lang="en-US" sz="2600" dirty="0" smtClean="0"/>
              <a:t> </a:t>
            </a:r>
          </a:p>
          <a:p>
            <a:pPr marL="0" indent="0">
              <a:buNone/>
            </a:pPr>
            <a:r>
              <a:rPr lang="en-US" sz="2600" dirty="0" smtClean="0"/>
              <a:t> 2015      $38,349,124     $</a:t>
            </a:r>
            <a:r>
              <a:rPr lang="en-US" sz="2600" dirty="0"/>
              <a:t>19,725,000  </a:t>
            </a:r>
            <a:r>
              <a:rPr lang="en-US" sz="2600" dirty="0" smtClean="0"/>
              <a:t>    $21,339,747     *$39,963,871      $37,963,871</a:t>
            </a:r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 2016 </a:t>
            </a:r>
            <a:r>
              <a:rPr lang="en-US" sz="2600" dirty="0"/>
              <a:t> </a:t>
            </a:r>
            <a:r>
              <a:rPr lang="en-US" sz="2600" dirty="0" smtClean="0"/>
              <a:t>    $37,963,871     $19,000,000      $23,811,641     *$42,775,512     $40,775,512  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600" dirty="0" smtClean="0"/>
              <a:t> </a:t>
            </a:r>
          </a:p>
          <a:p>
            <a:pPr marL="0" indent="0">
              <a:buNone/>
            </a:pPr>
            <a:r>
              <a:rPr lang="en-US" sz="2600" dirty="0" smtClean="0"/>
              <a:t>   </a:t>
            </a:r>
            <a:r>
              <a:rPr lang="en-US" sz="3100" b="1" dirty="0" smtClean="0"/>
              <a:t>2013-2016</a:t>
            </a:r>
          </a:p>
          <a:p>
            <a:pPr marL="0" indent="0"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              Fund Balance has increased by                       $8,330,355</a:t>
            </a:r>
          </a:p>
          <a:p>
            <a:pPr marL="0" indent="0"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              Reserves for Emergencies increased by         </a:t>
            </a:r>
            <a:r>
              <a:rPr lang="en-US" sz="2600" u="sng" dirty="0" smtClean="0"/>
              <a:t>$4,000,000</a:t>
            </a:r>
          </a:p>
          <a:p>
            <a:pPr marL="0" indent="0"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              Total Reserve and Fund Balance increase   </a:t>
            </a:r>
            <a:r>
              <a:rPr lang="en-US" b="1" dirty="0" smtClean="0"/>
              <a:t>$12,330,355</a:t>
            </a:r>
            <a:endParaRPr lang="en-US" sz="20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2100" dirty="0" smtClean="0"/>
          </a:p>
          <a:p>
            <a:pPr marL="0" indent="0">
              <a:buNone/>
            </a:pPr>
            <a:r>
              <a:rPr lang="en-US" sz="2100" dirty="0" smtClean="0"/>
              <a:t>*Denotes years when $2,000,000 was placed in reserve for Snow and Self-Insurance Emergencies.</a:t>
            </a:r>
          </a:p>
          <a:p>
            <a:pPr marL="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66127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8686800" cy="6324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330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33400" y="152401"/>
            <a:ext cx="7772400" cy="762000"/>
          </a:xfrm>
        </p:spPr>
        <p:txBody>
          <a:bodyPr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Drivers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3400" y="1143000"/>
            <a:ext cx="7848600" cy="5257800"/>
          </a:xfrm>
        </p:spPr>
        <p:txBody>
          <a:bodyPr>
            <a:noAutofit/>
          </a:bodyPr>
          <a:lstStyle/>
          <a:p>
            <a:pPr algn="l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Budget 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</a:p>
          <a:p>
            <a:pPr algn="l"/>
            <a:endParaRPr lang="en-US" sz="2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 Insurance    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1,408,299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Criminal Justice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Reform                                   $1,154,048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Parks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Commission Contribution 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560,000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911/Dispatch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Services S&amp;W                              $511,766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Pension                                                                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483,328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Special Security-Presidential Detail                       $90,000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Budget Items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Provide Added Service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County Residents</a:t>
            </a:r>
          </a:p>
        </p:txBody>
      </p:sp>
    </p:spTree>
    <p:extLst>
      <p:ext uri="{BB962C8B-B14F-4D97-AF65-F5344CB8AC3E}">
        <p14:creationId xmlns:p14="http://schemas.microsoft.com/office/powerpoint/2010/main" val="183221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Where Do Your Tax Dollars Go?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6001434"/>
            <a:ext cx="876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2016 – For every property tax dollar paid only $.15 cents (on average) was sent to Somerset  County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143000"/>
            <a:ext cx="8077200" cy="4706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947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69"/>
            <a:ext cx="8229600" cy="987631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What does this budget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Maintenance of </a:t>
            </a:r>
            <a:r>
              <a:rPr lang="en-US" dirty="0" smtClean="0"/>
              <a:t>248 centerlane </a:t>
            </a:r>
            <a:r>
              <a:rPr lang="en-US" dirty="0"/>
              <a:t>miles of County </a:t>
            </a:r>
            <a:r>
              <a:rPr lang="en-US" dirty="0" smtClean="0"/>
              <a:t>roads</a:t>
            </a:r>
            <a:r>
              <a:rPr lang="en-US" dirty="0"/>
              <a:t> </a:t>
            </a:r>
            <a:r>
              <a:rPr lang="en-US" dirty="0" smtClean="0"/>
              <a:t>and 752 bridges.</a:t>
            </a:r>
            <a:endParaRPr lang="en-US" dirty="0"/>
          </a:p>
          <a:p>
            <a:r>
              <a:rPr lang="en-US" dirty="0"/>
              <a:t>38 park, recreation and open space areas encompassing        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smtClean="0"/>
              <a:t>    15,000 </a:t>
            </a:r>
            <a:r>
              <a:rPr lang="en-US" dirty="0"/>
              <a:t>acres.</a:t>
            </a:r>
          </a:p>
          <a:p>
            <a:r>
              <a:rPr lang="en-US" dirty="0"/>
              <a:t>Fully Funds </a:t>
            </a:r>
            <a:r>
              <a:rPr lang="en-US" dirty="0" smtClean="0"/>
              <a:t>New </a:t>
            </a:r>
            <a:r>
              <a:rPr lang="en-US" dirty="0"/>
              <a:t>Salary Guide 9</a:t>
            </a:r>
            <a:r>
              <a:rPr lang="en-US" dirty="0" smtClean="0"/>
              <a:t>11/Dispatch Communications </a:t>
            </a:r>
            <a:r>
              <a:rPr lang="en-US" dirty="0"/>
              <a:t>for 20 Municipalities.</a:t>
            </a:r>
          </a:p>
          <a:p>
            <a:r>
              <a:rPr lang="en-US" dirty="0"/>
              <a:t>Funds </a:t>
            </a:r>
            <a:r>
              <a:rPr lang="en-US" dirty="0" smtClean="0"/>
              <a:t>Nearly 200 Shared </a:t>
            </a:r>
            <a:r>
              <a:rPr lang="en-US" dirty="0"/>
              <a:t>Services with Local Governments and Other Organizations in the County. </a:t>
            </a:r>
          </a:p>
          <a:p>
            <a:r>
              <a:rPr lang="en-US" dirty="0" smtClean="0"/>
              <a:t>Funds </a:t>
            </a:r>
            <a:r>
              <a:rPr lang="en-US" dirty="0"/>
              <a:t>Partial Budgets Vocational School, Community College, Social Services and Parks Commission.  </a:t>
            </a:r>
          </a:p>
          <a:p>
            <a:r>
              <a:rPr lang="en-US" dirty="0" smtClean="0"/>
              <a:t>Fully </a:t>
            </a:r>
            <a:r>
              <a:rPr lang="en-US" dirty="0"/>
              <a:t>Funds County Fire Academy. </a:t>
            </a:r>
            <a:endParaRPr lang="en-US" dirty="0" smtClean="0"/>
          </a:p>
          <a:p>
            <a:r>
              <a:rPr lang="en-US" dirty="0" smtClean="0"/>
              <a:t>Establishes Somerset County Insurance Commission</a:t>
            </a:r>
          </a:p>
          <a:p>
            <a:r>
              <a:rPr lang="en-US" dirty="0" smtClean="0"/>
              <a:t>Fully Funds County Employee Health Center</a:t>
            </a:r>
          </a:p>
          <a:p>
            <a:r>
              <a:rPr lang="en-US" dirty="0" smtClean="0"/>
              <a:t>Fully Funds Cost of Criminal Justice Reform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588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Shared Services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 fontScale="92500" lnSpcReduction="20000"/>
          </a:bodyPr>
          <a:lstStyle/>
          <a:p>
            <a:pPr marL="137160" indent="0" algn="ctr">
              <a:buNone/>
            </a:pPr>
            <a:r>
              <a:rPr lang="en-US" b="1" u="sng" dirty="0" smtClean="0"/>
              <a:t>Cost Shared with Other Agencies</a:t>
            </a:r>
          </a:p>
          <a:p>
            <a:r>
              <a:rPr lang="en-US" dirty="0" smtClean="0"/>
              <a:t>Recycling- 19 Municipalities, including schools</a:t>
            </a:r>
          </a:p>
          <a:p>
            <a:r>
              <a:rPr lang="en-US" dirty="0" smtClean="0"/>
              <a:t>Transportation-  3 municipalities, 4 Non-Profits</a:t>
            </a:r>
          </a:p>
          <a:p>
            <a:r>
              <a:rPr lang="en-US" dirty="0" smtClean="0"/>
              <a:t>Vehicle Maintenance - 14 Municipalities</a:t>
            </a:r>
          </a:p>
          <a:p>
            <a:r>
              <a:rPr lang="en-US" dirty="0" smtClean="0"/>
              <a:t>Vehicle Fuel- Over 50 Agencies</a:t>
            </a:r>
          </a:p>
          <a:p>
            <a:r>
              <a:rPr lang="en-US" dirty="0" smtClean="0"/>
              <a:t>Fire </a:t>
            </a:r>
            <a:r>
              <a:rPr lang="en-US" dirty="0"/>
              <a:t>Academy Service- State Wide</a:t>
            </a:r>
          </a:p>
          <a:p>
            <a:r>
              <a:rPr lang="en-US" dirty="0"/>
              <a:t>Health Services- 8 </a:t>
            </a:r>
            <a:r>
              <a:rPr lang="en-US" dirty="0" smtClean="0"/>
              <a:t>Municipalities</a:t>
            </a:r>
          </a:p>
          <a:p>
            <a:r>
              <a:rPr lang="en-US" dirty="0" smtClean="0"/>
              <a:t>Housed Inmates from Hunterdon County</a:t>
            </a:r>
            <a:endParaRPr lang="en-US" dirty="0"/>
          </a:p>
          <a:p>
            <a:pPr marL="137160" indent="0" algn="ctr">
              <a:buNone/>
            </a:pPr>
            <a:r>
              <a:rPr lang="en-US" b="1" u="sng" dirty="0" smtClean="0"/>
              <a:t>Cost Covered by County Only</a:t>
            </a:r>
          </a:p>
          <a:p>
            <a:r>
              <a:rPr lang="en-US" dirty="0" smtClean="0"/>
              <a:t>911 PSAP - 20 Municipalities</a:t>
            </a:r>
          </a:p>
          <a:p>
            <a:r>
              <a:rPr lang="en-US" dirty="0" smtClean="0"/>
              <a:t>Full Dispatch Service-  </a:t>
            </a:r>
            <a:r>
              <a:rPr lang="en-US" dirty="0"/>
              <a:t>14 Municipalities, 14 Police Departments, 38 Fire Departments and 18 EMS Stations.</a:t>
            </a:r>
          </a:p>
          <a:p>
            <a:r>
              <a:rPr lang="en-US" dirty="0" smtClean="0"/>
              <a:t>Cooperative Purchasing Program – State Wide</a:t>
            </a:r>
          </a:p>
        </p:txBody>
      </p:sp>
    </p:spTree>
    <p:extLst>
      <p:ext uri="{BB962C8B-B14F-4D97-AF65-F5344CB8AC3E}">
        <p14:creationId xmlns:p14="http://schemas.microsoft.com/office/powerpoint/2010/main" val="1120210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4021</TotalTime>
  <Words>844</Words>
  <Application>Microsoft Office PowerPoint</Application>
  <PresentationFormat>On-screen Show (4:3)</PresentationFormat>
  <Paragraphs>288</Paragraphs>
  <Slides>24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Apex</vt:lpstr>
      <vt:lpstr>PowerPoint Presentation</vt:lpstr>
      <vt:lpstr>Somerset County 2017 Budget</vt:lpstr>
      <vt:lpstr>Bond Rating</vt:lpstr>
      <vt:lpstr>Regenerated Fund Balance</vt:lpstr>
      <vt:lpstr>PowerPoint Presentation</vt:lpstr>
      <vt:lpstr>Cost Drivers</vt:lpstr>
      <vt:lpstr>Where Do Your Tax Dollars Go?</vt:lpstr>
      <vt:lpstr>What does this budget do?</vt:lpstr>
      <vt:lpstr>Shared Services</vt:lpstr>
      <vt:lpstr>Number of Employees</vt:lpstr>
      <vt:lpstr>Total Budget-Expenditures</vt:lpstr>
      <vt:lpstr>County Dept. vs Other</vt:lpstr>
      <vt:lpstr>County Dept. vs Other</vt:lpstr>
      <vt:lpstr>Total Budget-Revenue</vt:lpstr>
      <vt:lpstr>Revenue</vt:lpstr>
      <vt:lpstr>Cost We Can Control/Cost We Are Obligated For</vt:lpstr>
      <vt:lpstr>Cost We Can Control</vt:lpstr>
      <vt:lpstr>Cost We Are Obligated For</vt:lpstr>
      <vt:lpstr>Total Cost</vt:lpstr>
      <vt:lpstr>Cash Capital</vt:lpstr>
      <vt:lpstr>Increase In Assessed Value</vt:lpstr>
      <vt:lpstr>Tax Rate Effect on Avg. Home of $423,006 $5 per year for 2017</vt:lpstr>
      <vt:lpstr>PowerPoint Presentation</vt:lpstr>
      <vt:lpstr>CAP BANK, CAP USED, USABLE</vt:lpstr>
    </vt:vector>
  </TitlesOfParts>
  <Company>Somerset County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Drivers</dc:title>
  <dc:creator>Nick Trasente</dc:creator>
  <cp:lastModifiedBy>Nick Trasente</cp:lastModifiedBy>
  <cp:revision>172</cp:revision>
  <cp:lastPrinted>2016-04-12T16:46:14Z</cp:lastPrinted>
  <dcterms:created xsi:type="dcterms:W3CDTF">2014-04-02T18:10:35Z</dcterms:created>
  <dcterms:modified xsi:type="dcterms:W3CDTF">2017-03-28T16:02:16Z</dcterms:modified>
</cp:coreProperties>
</file>