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0" r:id="rId15"/>
    <p:sldId id="271" r:id="rId16"/>
    <p:sldId id="272" r:id="rId17"/>
    <p:sldId id="269" r:id="rId18"/>
    <p:sldId id="274" r:id="rId19"/>
    <p:sldId id="275" r:id="rId20"/>
    <p:sldId id="276" r:id="rId21"/>
    <p:sldId id="279" r:id="rId22"/>
    <p:sldId id="280" r:id="rId23"/>
    <p:sldId id="28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A70BA5-2BEC-4F02-8027-65A463585EE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6B8958-66CE-4A7F-8867-8AEDBAAE6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133600"/>
            <a:ext cx="3313355" cy="2819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Diversionary Measures Within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Juvenile Justice System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29200"/>
            <a:ext cx="3309803" cy="762000"/>
          </a:xfrm>
        </p:spPr>
        <p:txBody>
          <a:bodyPr/>
          <a:lstStyle/>
          <a:p>
            <a:r>
              <a:rPr lang="en-US" b="1" dirty="0" smtClean="0"/>
              <a:t>By:  Kathleen P. Holly</a:t>
            </a:r>
          </a:p>
          <a:p>
            <a:r>
              <a:rPr lang="en-US" b="1" dirty="0" smtClean="0"/>
              <a:t>Assistant Prosecutor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8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Recommendation of Diversion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N.J.S.A</a:t>
            </a:r>
            <a:r>
              <a:rPr lang="en-US" b="1" dirty="0" smtClean="0"/>
              <a:t>. 2A:72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 Happens?  Reasons submitted must be approved by Court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229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Recommendation for Diversion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If reason to believe parent/guardian drug dependent or alcoholic, basis for determination must be stated</a:t>
            </a:r>
          </a:p>
          <a:p>
            <a:pPr algn="just"/>
            <a:r>
              <a:rPr lang="en-US" b="1" dirty="0" smtClean="0"/>
              <a:t>Notification to Prosecutor</a:t>
            </a:r>
          </a:p>
          <a:p>
            <a:pPr algn="just"/>
            <a:r>
              <a:rPr lang="en-US" b="1" dirty="0" smtClean="0"/>
              <a:t>Hearing may be held</a:t>
            </a:r>
          </a:p>
          <a:p>
            <a:pPr algn="just"/>
            <a:r>
              <a:rPr lang="en-US" b="1" dirty="0" smtClean="0"/>
              <a:t>Court may dismiss complaint if no jurisdiction or probable cause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111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of Diversion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Juvenile-Family Crisis, if DP or PDP</a:t>
            </a:r>
          </a:p>
          <a:p>
            <a:endParaRPr lang="en-US" b="1" dirty="0" smtClean="0"/>
          </a:p>
          <a:p>
            <a:r>
              <a:rPr lang="en-US" b="1" dirty="0" smtClean="0"/>
              <a:t>Court Intake Service Conference with notice to juvenile/parent/ guardian/ complainant/victim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Parties may be required to bring documents: medical,  social,  school records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571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Another Type of Diversion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Juvenile Conference Committee: appointed by Court/hearing held with notice </a:t>
            </a:r>
          </a:p>
          <a:p>
            <a:pPr algn="just"/>
            <a:r>
              <a:rPr lang="en-US" b="1" dirty="0" smtClean="0"/>
              <a:t>Goals similar to Intake Conference </a:t>
            </a:r>
          </a:p>
          <a:p>
            <a:pPr algn="just"/>
            <a:r>
              <a:rPr lang="en-US" b="1" dirty="0" smtClean="0"/>
              <a:t>Juvenile Family Crisis Units: part of Intake Services/ purpose stabilize juvenile /family/problems on a county-wide basis. 24 hour call service available</a:t>
            </a:r>
          </a:p>
          <a:p>
            <a:pPr algn="just"/>
            <a:r>
              <a:rPr lang="en-US" b="1" dirty="0" smtClean="0"/>
              <a:t>Counselors Master’s Degree/Equivalent experience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598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More 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Will diversion hold juvenile accountable?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Impact on Victim/s</a:t>
            </a:r>
          </a:p>
          <a:p>
            <a:endParaRPr lang="en-US" b="1" dirty="0" smtClean="0"/>
          </a:p>
          <a:p>
            <a:r>
              <a:rPr lang="en-US" b="1" dirty="0" smtClean="0"/>
              <a:t>Impact on Community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Prostitution/Human Trafficking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422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Intake Recommendation/Agreement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Services/agencies/conditions like restitution and counselling that will foster the goals of the program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Goals : Protection/accountability/interaction and dialogue/will the juvenile become a productive member of the community/future misconduct to be prevented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552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 of Diversion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Second Intake Conference to determine if goals met, if so dismissal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6</a:t>
            </a:r>
            <a:r>
              <a:rPr lang="en-US" b="1" dirty="0" smtClean="0"/>
              <a:t> month diversion may be extended to 9 month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Confidential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8240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factors are considered?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Seriousness of conduct/offense</a:t>
            </a:r>
          </a:p>
          <a:p>
            <a:r>
              <a:rPr lang="en-US" b="1" dirty="0" smtClean="0"/>
              <a:t>Age/maturity</a:t>
            </a:r>
          </a:p>
          <a:p>
            <a:r>
              <a:rPr lang="en-US" b="1" dirty="0" smtClean="0"/>
              <a:t>Risk substantial danger</a:t>
            </a:r>
          </a:p>
          <a:p>
            <a:r>
              <a:rPr lang="en-US" b="1" dirty="0" smtClean="0"/>
              <a:t>Family Circumstances</a:t>
            </a:r>
          </a:p>
          <a:p>
            <a:r>
              <a:rPr lang="en-US" b="1" dirty="0" smtClean="0"/>
              <a:t>Nature/number of contacts</a:t>
            </a:r>
          </a:p>
          <a:p>
            <a:r>
              <a:rPr lang="en-US" b="1" dirty="0" smtClean="0"/>
              <a:t>Result of contact Services</a:t>
            </a:r>
          </a:p>
          <a:p>
            <a:r>
              <a:rPr lang="en-US" b="1" dirty="0" smtClean="0"/>
              <a:t>Recommendation from victim/complainant/or arresting officer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34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Overdose Prevention Act </a:t>
            </a:r>
            <a:r>
              <a:rPr lang="en-US" b="1" u="sng" dirty="0" smtClean="0"/>
              <a:t>N.J.S.A.</a:t>
            </a:r>
            <a:r>
              <a:rPr lang="en-US" b="1" dirty="0" smtClean="0"/>
              <a:t> 2C:35-30</a:t>
            </a:r>
          </a:p>
          <a:p>
            <a:endParaRPr lang="en-US" b="1" dirty="0" smtClean="0"/>
          </a:p>
          <a:p>
            <a:r>
              <a:rPr lang="en-US" b="1" dirty="0" smtClean="0"/>
              <a:t>When?  A person in good faith seeks medical Assistance for one experiencing an overdose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For what? 2C:35-10, 2C:35-10.4, 2C:35-10.5, 2C:35-13, 2C:35-14, 2C:36-2 and2C:36-6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2669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Formal Disposition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When?  No diversion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	       More serious offenses</a:t>
            </a:r>
          </a:p>
          <a:p>
            <a:pPr marL="68580" indent="0">
              <a:buNone/>
            </a:pPr>
            <a:r>
              <a:rPr lang="en-US" b="1" dirty="0" smtClean="0"/>
              <a:t>                 Court does not approve diversion</a:t>
            </a:r>
          </a:p>
          <a:p>
            <a:pPr marL="68580" indent="0">
              <a:buNone/>
            </a:pPr>
            <a:r>
              <a:rPr lang="en-US" b="1" dirty="0" smtClean="0"/>
              <a:t>                 Objection</a:t>
            </a:r>
          </a:p>
          <a:p>
            <a:pPr marL="68580" indent="0">
              <a:buNone/>
            </a:pPr>
            <a:r>
              <a:rPr lang="en-US" b="1" dirty="0" smtClean="0"/>
              <a:t>                 No agreement reached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375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“ABOUT”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Deferral v. Disposition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r>
              <a:rPr lang="en-US" b="1" dirty="0" smtClean="0"/>
              <a:t>Rehabilitation v. Punishment</a:t>
            </a:r>
          </a:p>
          <a:p>
            <a:endParaRPr lang="en-US" b="1" dirty="0" smtClean="0"/>
          </a:p>
          <a:p>
            <a:r>
              <a:rPr lang="en-US" b="1" dirty="0" smtClean="0"/>
              <a:t>Crisis v. Serious Crime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2373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of Formal Dispositions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Probation with conditions</a:t>
            </a:r>
          </a:p>
          <a:p>
            <a:r>
              <a:rPr lang="en-US" b="1" dirty="0" smtClean="0"/>
              <a:t>Conditions:  Community service, fines, penalties, restitution , Substance, psychological, psychiatric, psychosexual, fire watch  evaluations</a:t>
            </a:r>
          </a:p>
          <a:p>
            <a:r>
              <a:rPr lang="en-US" b="1" dirty="0" smtClean="0"/>
              <a:t>More services:  outpatient treatment, Inpatient treatment, Residential community homes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16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Formal Disposition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House Arrest</a:t>
            </a:r>
          </a:p>
          <a:p>
            <a:r>
              <a:rPr lang="en-US" b="1" dirty="0" smtClean="0"/>
              <a:t>Detention</a:t>
            </a:r>
          </a:p>
          <a:p>
            <a:r>
              <a:rPr lang="en-US" b="1" dirty="0" smtClean="0"/>
              <a:t>Home Detention</a:t>
            </a:r>
          </a:p>
          <a:p>
            <a:r>
              <a:rPr lang="en-US" b="1" dirty="0" smtClean="0"/>
              <a:t>Youth Shelter</a:t>
            </a:r>
          </a:p>
          <a:p>
            <a:r>
              <a:rPr lang="en-US" b="1" dirty="0" smtClean="0"/>
              <a:t>Juvenile Detention</a:t>
            </a:r>
          </a:p>
          <a:p>
            <a:r>
              <a:rPr lang="en-US" b="1" dirty="0" smtClean="0"/>
              <a:t>Jamesburg;  Long-term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751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about Waiver?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Juvenile transferred to Adult Court</a:t>
            </a:r>
          </a:p>
          <a:p>
            <a:r>
              <a:rPr lang="en-US" b="1" dirty="0" smtClean="0"/>
              <a:t>Indictment</a:t>
            </a:r>
          </a:p>
          <a:p>
            <a:r>
              <a:rPr lang="en-US" b="1" dirty="0" smtClean="0"/>
              <a:t>For only the most serious crimes</a:t>
            </a:r>
          </a:p>
          <a:p>
            <a:r>
              <a:rPr lang="en-US" b="1" dirty="0" smtClean="0"/>
              <a:t>Punished as if an adult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9923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Questions??????????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Comments</a:t>
            </a:r>
          </a:p>
          <a:p>
            <a:r>
              <a:rPr lang="en-US" b="1" dirty="0" smtClean="0"/>
              <a:t>Thoughts</a:t>
            </a:r>
          </a:p>
          <a:p>
            <a:r>
              <a:rPr lang="en-US" b="1" dirty="0" smtClean="0"/>
              <a:t>How else may we help?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39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“BEHAVIORS”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Delinquent at risk youth or family crisis</a:t>
            </a:r>
          </a:p>
          <a:p>
            <a:r>
              <a:rPr lang="en-US" b="1" dirty="0" smtClean="0"/>
              <a:t>Serious crimes/Formal Disposition/Punishment/Waiver to Adult Court</a:t>
            </a:r>
          </a:p>
          <a:p>
            <a:r>
              <a:rPr lang="en-US" b="1" dirty="0" smtClean="0"/>
              <a:t>Behaviors amenable to change</a:t>
            </a:r>
          </a:p>
          <a:p>
            <a:r>
              <a:rPr lang="en-US" b="1" dirty="0" smtClean="0"/>
              <a:t>Behaviors warranting  more probation, services, conditions, punishment</a:t>
            </a:r>
          </a:p>
          <a:p>
            <a:r>
              <a:rPr lang="en-US" b="1" dirty="0" smtClean="0"/>
              <a:t>Behaviors requiring Indictment</a:t>
            </a:r>
          </a:p>
        </p:txBody>
      </p:sp>
    </p:spTree>
    <p:extLst>
      <p:ext uri="{BB962C8B-B14F-4D97-AF65-F5344CB8AC3E}">
        <p14:creationId xmlns:p14="http://schemas.microsoft.com/office/powerpoint/2010/main" val="267320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“Challenges”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decides?</a:t>
            </a:r>
          </a:p>
          <a:p>
            <a:r>
              <a:rPr lang="en-US" b="1" dirty="0" smtClean="0"/>
              <a:t>What are the options?</a:t>
            </a:r>
          </a:p>
          <a:p>
            <a:r>
              <a:rPr lang="en-US" b="1" dirty="0" smtClean="0"/>
              <a:t>What are the requirements?</a:t>
            </a:r>
          </a:p>
          <a:p>
            <a:r>
              <a:rPr lang="en-US" b="1" dirty="0" smtClean="0"/>
              <a:t>What are the benefits?  For whom?</a:t>
            </a:r>
          </a:p>
          <a:p>
            <a:r>
              <a:rPr lang="en-US" b="1" dirty="0" smtClean="0"/>
              <a:t>When is a formal adjudication needed?</a:t>
            </a:r>
          </a:p>
          <a:p>
            <a:r>
              <a:rPr lang="en-US" b="1" dirty="0" smtClean="0"/>
              <a:t>What are the benefits?  For whom?</a:t>
            </a:r>
          </a:p>
          <a:p>
            <a:r>
              <a:rPr lang="en-US" b="1" dirty="0" smtClean="0"/>
              <a:t>What about Waiver? Indictment and Conviction?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367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Deferrals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Juvenile Delinquency</a:t>
            </a:r>
          </a:p>
          <a:p>
            <a:endParaRPr lang="en-US" b="1" dirty="0" smtClean="0"/>
          </a:p>
          <a:p>
            <a:pPr lvl="2"/>
            <a:r>
              <a:rPr lang="en-US" b="1" dirty="0" smtClean="0"/>
              <a:t>Under age 18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Act of Delinquency: crime, DP, PDP, violation of penal statute, ordinance or regulation</a:t>
            </a:r>
          </a:p>
        </p:txBody>
      </p:sp>
    </p:spTree>
    <p:extLst>
      <p:ext uri="{BB962C8B-B14F-4D97-AF65-F5344CB8AC3E}">
        <p14:creationId xmlns:p14="http://schemas.microsoft.com/office/powerpoint/2010/main" val="108094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of Deferrals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Stationhouse Adjustment</a:t>
            </a:r>
          </a:p>
          <a:p>
            <a:r>
              <a:rPr lang="en-US" b="1" dirty="0" smtClean="0"/>
              <a:t>What is it?  Alternative method to handle juveniles who commit minor offenses without signing a complaint</a:t>
            </a:r>
          </a:p>
          <a:p>
            <a:r>
              <a:rPr lang="en-US" b="1" dirty="0" smtClean="0"/>
              <a:t>Purpose?  Immediate consequences, community service, restitution and resolution for victim; juvenile avoids formal record deter youth from further offenses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016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Stationhouse Adjustment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School District Victim of minor offense School must be notified and included in the process, as any other victim</a:t>
            </a:r>
          </a:p>
          <a:p>
            <a:r>
              <a:rPr lang="en-US" b="1" dirty="0" smtClean="0"/>
              <a:t>No notification to school, due to particular circumstances.  What about the curbside warning?  Only when verbal warning and advisement of consequences will suffice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618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Role of County Intake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After complaint signed Court Intake Services considers Diversion</a:t>
            </a:r>
          </a:p>
          <a:p>
            <a:pPr algn="just"/>
            <a:r>
              <a:rPr lang="en-US" b="1" dirty="0" smtClean="0"/>
              <a:t>Factors:  Seriousness of conduct or offense, age and maturity of juvenile, risk of danger to others, family circumstances, nature and # of contacts juvenile and family have had, outcome of contacts and any referrals, availability of services, recommendation by Prosecutor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168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Intake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Factors: amenability to remedial education or counselling, does it involve prostitution or human trafficking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9010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166</TotalTime>
  <Words>657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 Diversionary Measures Within The Juvenile Justice System</vt:lpstr>
      <vt:lpstr>“ABOUT”</vt:lpstr>
      <vt:lpstr>“BEHAVIORS”</vt:lpstr>
      <vt:lpstr>“Challenges”</vt:lpstr>
      <vt:lpstr>Deferrals</vt:lpstr>
      <vt:lpstr>Types of Deferrals</vt:lpstr>
      <vt:lpstr>Stationhouse Adjustment</vt:lpstr>
      <vt:lpstr>Role of County Intake Services</vt:lpstr>
      <vt:lpstr>Intake</vt:lpstr>
      <vt:lpstr>Recommendation of Diversion</vt:lpstr>
      <vt:lpstr>Recommendation for Diversion</vt:lpstr>
      <vt:lpstr>Types of Diversion</vt:lpstr>
      <vt:lpstr>Another Type of Diversion</vt:lpstr>
      <vt:lpstr>More Factors</vt:lpstr>
      <vt:lpstr>Intake Recommendation/Agreement</vt:lpstr>
      <vt:lpstr>Conclusion of Diversion</vt:lpstr>
      <vt:lpstr>What factors are considered?</vt:lpstr>
      <vt:lpstr>Immunity</vt:lpstr>
      <vt:lpstr>Formal Disposition</vt:lpstr>
      <vt:lpstr>Types of Formal Dispositions</vt:lpstr>
      <vt:lpstr>Formal Disposition</vt:lpstr>
      <vt:lpstr>What about Waiver?</vt:lpstr>
      <vt:lpstr>Questions??????????</vt:lpstr>
    </vt:vector>
  </TitlesOfParts>
  <Company>Somerset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ABCs of Juvenile Dispositions</dc:title>
  <dc:creator>Kathleen Holly</dc:creator>
  <cp:lastModifiedBy>Jack Bennett</cp:lastModifiedBy>
  <cp:revision>19</cp:revision>
  <cp:lastPrinted>2014-10-22T19:49:21Z</cp:lastPrinted>
  <dcterms:created xsi:type="dcterms:W3CDTF">2014-10-14T20:14:10Z</dcterms:created>
  <dcterms:modified xsi:type="dcterms:W3CDTF">2014-10-23T19:50:01Z</dcterms:modified>
</cp:coreProperties>
</file>