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81" r:id="rId2"/>
    <p:sldId id="280" r:id="rId3"/>
    <p:sldId id="282" r:id="rId4"/>
    <p:sldId id="256" r:id="rId5"/>
    <p:sldId id="257" r:id="rId6"/>
    <p:sldId id="258" r:id="rId7"/>
    <p:sldId id="270" r:id="rId8"/>
    <p:sldId id="265" r:id="rId9"/>
    <p:sldId id="264" r:id="rId10"/>
    <p:sldId id="268" r:id="rId11"/>
    <p:sldId id="269" r:id="rId12"/>
    <p:sldId id="267" r:id="rId13"/>
    <p:sldId id="266" r:id="rId14"/>
    <p:sldId id="273" r:id="rId15"/>
    <p:sldId id="272" r:id="rId16"/>
    <p:sldId id="259" r:id="rId17"/>
    <p:sldId id="274" r:id="rId18"/>
    <p:sldId id="276" r:id="rId19"/>
    <p:sldId id="277" r:id="rId20"/>
    <p:sldId id="278" r:id="rId21"/>
    <p:sldId id="279"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4660"/>
  </p:normalViewPr>
  <p:slideViewPr>
    <p:cSldViewPr>
      <p:cViewPr varScale="1">
        <p:scale>
          <a:sx n="65" d="100"/>
          <a:sy n="65" d="100"/>
        </p:scale>
        <p:origin x="-1452"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DAF853-A74D-4BCA-B7D3-9DE5E0C84FBA}" type="datetimeFigureOut">
              <a:rPr lang="en-US" smtClean="0"/>
              <a:t>10/23/2014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5176AC-2CF8-44D7-813C-DD634D99A2D0}" type="slidenum">
              <a:rPr lang="en-US" smtClean="0"/>
              <a:t>‹#›</a:t>
            </a:fld>
            <a:endParaRPr lang="en-US" dirty="0"/>
          </a:p>
        </p:txBody>
      </p:sp>
    </p:spTree>
    <p:extLst>
      <p:ext uri="{BB962C8B-B14F-4D97-AF65-F5344CB8AC3E}">
        <p14:creationId xmlns:p14="http://schemas.microsoft.com/office/powerpoint/2010/main" val="10377701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F067FE-B748-42A7-9AD5-BCA39F008B5E}" type="datetimeFigureOut">
              <a:rPr lang="en-US" smtClean="0"/>
              <a:t>10/23/2014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45201BED-9D23-4D5F-B168-4EB1E6E18965}"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F067FE-B748-42A7-9AD5-BCA39F008B5E}" type="datetimeFigureOut">
              <a:rPr lang="en-US" smtClean="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01BED-9D23-4D5F-B168-4EB1E6E189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F067FE-B748-42A7-9AD5-BCA39F008B5E}" type="datetimeFigureOut">
              <a:rPr lang="en-US" smtClean="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01BED-9D23-4D5F-B168-4EB1E6E189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F067FE-B748-42A7-9AD5-BCA39F008B5E}" type="datetimeFigureOut">
              <a:rPr lang="en-US" smtClean="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01BED-9D23-4D5F-B168-4EB1E6E189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F067FE-B748-42A7-9AD5-BCA39F008B5E}" type="datetimeFigureOut">
              <a:rPr lang="en-US" smtClean="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45201BED-9D23-4D5F-B168-4EB1E6E18965}"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F067FE-B748-42A7-9AD5-BCA39F008B5E}" type="datetimeFigureOut">
              <a:rPr lang="en-US" smtClean="0"/>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01BED-9D23-4D5F-B168-4EB1E6E189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F067FE-B748-42A7-9AD5-BCA39F008B5E}" type="datetimeFigureOut">
              <a:rPr lang="en-US" smtClean="0"/>
              <a:t>10/23/2014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201BED-9D23-4D5F-B168-4EB1E6E189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F067FE-B748-42A7-9AD5-BCA39F008B5E}" type="datetimeFigureOut">
              <a:rPr lang="en-US" smtClean="0"/>
              <a:t>10/23/2014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201BED-9D23-4D5F-B168-4EB1E6E189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067FE-B748-42A7-9AD5-BCA39F008B5E}" type="datetimeFigureOut">
              <a:rPr lang="en-US" smtClean="0"/>
              <a:t>10/23/2014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201BED-9D23-4D5F-B168-4EB1E6E189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F067FE-B748-42A7-9AD5-BCA39F008B5E}" type="datetimeFigureOut">
              <a:rPr lang="en-US" smtClean="0"/>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01BED-9D23-4D5F-B168-4EB1E6E189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F067FE-B748-42A7-9AD5-BCA39F008B5E}" type="datetimeFigureOut">
              <a:rPr lang="en-US" smtClean="0"/>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01BED-9D23-4D5F-B168-4EB1E6E189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F067FE-B748-42A7-9AD5-BCA39F008B5E}" type="datetimeFigureOut">
              <a:rPr lang="en-US" smtClean="0"/>
              <a:t>10/23/2014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5201BED-9D23-4D5F-B168-4EB1E6E18965}"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37" b="2018"/>
          <a:stretch/>
        </p:blipFill>
        <p:spPr bwMode="auto">
          <a:xfrm>
            <a:off x="2514600" y="443948"/>
            <a:ext cx="4194313" cy="3756439"/>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ctrTitle"/>
          </p:nvPr>
        </p:nvSpPr>
        <p:spPr>
          <a:xfrm>
            <a:off x="496956" y="4648200"/>
            <a:ext cx="8229600" cy="1828800"/>
          </a:xfrm>
        </p:spPr>
        <p:txBody>
          <a:bodyPr>
            <a:normAutofit fontScale="90000"/>
          </a:bodyPr>
          <a:lstStyle/>
          <a:p>
            <a:r>
              <a:rPr lang="en-US" sz="4400" dirty="0" smtClean="0">
                <a:solidFill>
                  <a:schemeClr val="tx1"/>
                </a:solidFill>
                <a:latin typeface="Arial Black" panose="020B0A04020102020204" pitchFamily="34" charset="0"/>
              </a:rPr>
              <a:t>Social MEDIA Update</a:t>
            </a:r>
            <a:r>
              <a:rPr lang="en-US" sz="4400" dirty="0">
                <a:solidFill>
                  <a:schemeClr val="tx1"/>
                </a:solidFill>
                <a:latin typeface="Arial Black" panose="020B0A04020102020204" pitchFamily="34" charset="0"/>
              </a:rPr>
              <a:t/>
            </a:r>
            <a:br>
              <a:rPr lang="en-US" sz="4400" dirty="0">
                <a:solidFill>
                  <a:schemeClr val="tx1"/>
                </a:solidFill>
                <a:latin typeface="Arial Black" panose="020B0A04020102020204" pitchFamily="34" charset="0"/>
              </a:rPr>
            </a:br>
            <a:r>
              <a:rPr lang="en-US" sz="2700" cap="none" dirty="0" smtClean="0">
                <a:solidFill>
                  <a:schemeClr val="tx1"/>
                </a:solidFill>
                <a:latin typeface="Arial Black" panose="020B0A04020102020204" pitchFamily="34" charset="0"/>
              </a:rPr>
              <a:t/>
            </a:r>
            <a:br>
              <a:rPr lang="en-US" sz="2700" cap="none" dirty="0" smtClean="0">
                <a:solidFill>
                  <a:schemeClr val="tx1"/>
                </a:solidFill>
                <a:latin typeface="Arial Black" panose="020B0A04020102020204" pitchFamily="34" charset="0"/>
              </a:rPr>
            </a:br>
            <a:r>
              <a:rPr lang="en-US" sz="2700" cap="none" dirty="0">
                <a:solidFill>
                  <a:schemeClr val="tx1"/>
                </a:solidFill>
                <a:latin typeface="Arial Black" panose="020B0A04020102020204" pitchFamily="34" charset="0"/>
              </a:rPr>
              <a:t>A</a:t>
            </a:r>
            <a:r>
              <a:rPr lang="en-US" sz="2700" cap="none" dirty="0" smtClean="0">
                <a:solidFill>
                  <a:schemeClr val="tx1"/>
                </a:solidFill>
                <a:latin typeface="Arial Black" panose="020B0A04020102020204" pitchFamily="34" charset="0"/>
              </a:rPr>
              <a:t>sst. Pros. W. Brian Stack</a:t>
            </a:r>
            <a:br>
              <a:rPr lang="en-US" sz="2700" cap="none" dirty="0" smtClean="0">
                <a:solidFill>
                  <a:schemeClr val="tx1"/>
                </a:solidFill>
                <a:latin typeface="Arial Black" panose="020B0A04020102020204" pitchFamily="34" charset="0"/>
              </a:rPr>
            </a:br>
            <a:r>
              <a:rPr lang="en-US" sz="2700" cap="none" dirty="0" smtClean="0">
                <a:solidFill>
                  <a:schemeClr val="tx1"/>
                </a:solidFill>
                <a:latin typeface="Arial Black" panose="020B0A04020102020204" pitchFamily="34" charset="0"/>
              </a:rPr>
              <a:t>(908) 575-3320  /  stack@co.somerset.nj.us</a:t>
            </a:r>
            <a:endParaRPr lang="en-US" sz="2700" cap="none"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971937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610600" cy="5715000"/>
          </a:xfrm>
          <a:prstGeom prst="rect">
            <a:avLst/>
          </a:prstGeom>
        </p:spPr>
        <p:txBody>
          <a:bodyPr vert="horz" lIns="45720" tIns="0" rIns="45720" bIns="0" anchor="b">
            <a:normAutofit fontScale="92500" lnSpcReduction="1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746125" indent="-746125" algn="l"/>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2.  Off-duty teacher speech about teachers or administration:</a:t>
            </a:r>
          </a:p>
          <a:p>
            <a:pPr marL="457200" indent="-457200" algn="l">
              <a:buAutoNum type="arabicPeriod"/>
            </a:pPr>
            <a:endParaRPr lang="en-US" sz="22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2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Richerson v. Beckon</a:t>
            </a:r>
            <a:r>
              <a:rPr lang="en-US" sz="22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337 Fed. Appx. 637 (9</a:t>
            </a:r>
            <a:r>
              <a:rPr lang="en-US" sz="2200" cap="none" baseline="30000" dirty="0" smtClean="0">
                <a:solidFill>
                  <a:schemeClr val="tx1"/>
                </a:solidFill>
                <a:effectLst>
                  <a:outerShdw blurRad="38100" dist="38100" dir="2700000" algn="tl">
                    <a:srgbClr val="000000">
                      <a:alpha val="43137"/>
                    </a:srgbClr>
                  </a:outerShdw>
                </a:effectLst>
                <a:latin typeface="Arial Black" panose="020B0A04020102020204" pitchFamily="34" charset="0"/>
              </a:rPr>
              <a:t>th</a:t>
            </a:r>
            <a:r>
              <a:rPr lang="en-US" sz="22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Cir., 2009).</a:t>
            </a:r>
          </a:p>
          <a:p>
            <a:pPr algn="l"/>
            <a:endParaRPr lang="en-US" sz="22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2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Teacher sued after school transferred her from curriculum specialist and instructional coach to classroom teacher because she posted several negative comments about her coworkers on her publically-available blog, causing disruption at the school and at least one coworker to refuse to work with her.</a:t>
            </a:r>
          </a:p>
          <a:p>
            <a:pPr algn="l"/>
            <a:endParaRPr lang="en-US" sz="2200" cap="none" dirty="0" smtClean="0">
              <a:solidFill>
                <a:schemeClr val="tx1"/>
              </a:solidFill>
              <a:latin typeface="Arial Black" panose="020B0A04020102020204" pitchFamily="34" charset="0"/>
            </a:endParaRPr>
          </a:p>
          <a:p>
            <a:pPr algn="l"/>
            <a:r>
              <a:rPr lang="en-US" sz="2200" cap="none" dirty="0" smtClean="0">
                <a:solidFill>
                  <a:schemeClr val="tx1"/>
                </a:solidFill>
                <a:latin typeface="Arial Black" panose="020B0A04020102020204" pitchFamily="34" charset="0"/>
              </a:rPr>
              <a:t>Applying the </a:t>
            </a:r>
            <a:r>
              <a:rPr lang="en-US" sz="2200" u="sng" cap="none" dirty="0" smtClean="0">
                <a:solidFill>
                  <a:schemeClr val="tx1"/>
                </a:solidFill>
                <a:latin typeface="Arial Black" panose="020B0A04020102020204" pitchFamily="34" charset="0"/>
              </a:rPr>
              <a:t>Pickering</a:t>
            </a:r>
            <a:r>
              <a:rPr lang="en-US" sz="2200" cap="none" dirty="0" smtClean="0">
                <a:solidFill>
                  <a:schemeClr val="tx1"/>
                </a:solidFill>
                <a:latin typeface="Arial Black" panose="020B0A04020102020204" pitchFamily="34" charset="0"/>
              </a:rPr>
              <a:t> balancing test, Court granted summary judgment in favor of the school, finding that the teacher’s speech “disrupted </a:t>
            </a:r>
            <a:r>
              <a:rPr lang="en-US" sz="2200" cap="none" dirty="0">
                <a:solidFill>
                  <a:schemeClr val="tx1"/>
                </a:solidFill>
                <a:latin typeface="Arial Black" panose="020B0A04020102020204" pitchFamily="34" charset="0"/>
              </a:rPr>
              <a:t>co-worker relations</a:t>
            </a:r>
            <a:r>
              <a:rPr lang="en-US" sz="2200" cap="none" dirty="0" smtClean="0">
                <a:solidFill>
                  <a:schemeClr val="tx1"/>
                </a:solidFill>
                <a:latin typeface="Arial Black" panose="020B0A04020102020204" pitchFamily="34" charset="0"/>
              </a:rPr>
              <a:t>, eroded </a:t>
            </a:r>
            <a:r>
              <a:rPr lang="en-US" sz="2200" cap="none" dirty="0">
                <a:solidFill>
                  <a:schemeClr val="tx1"/>
                </a:solidFill>
                <a:latin typeface="Arial Black" panose="020B0A04020102020204" pitchFamily="34" charset="0"/>
              </a:rPr>
              <a:t>a close working relationship premised on personal loyalty and </a:t>
            </a:r>
            <a:r>
              <a:rPr lang="en-US" sz="2200" cap="none" dirty="0" smtClean="0">
                <a:solidFill>
                  <a:schemeClr val="tx1"/>
                </a:solidFill>
                <a:latin typeface="Arial Black" panose="020B0A04020102020204" pitchFamily="34" charset="0"/>
              </a:rPr>
              <a:t>confidentiality, and interfered </a:t>
            </a:r>
            <a:r>
              <a:rPr lang="en-US" sz="2200" cap="none" dirty="0">
                <a:solidFill>
                  <a:schemeClr val="tx1"/>
                </a:solidFill>
                <a:latin typeface="Arial Black" panose="020B0A04020102020204" pitchFamily="34" charset="0"/>
              </a:rPr>
              <a:t>with the </a:t>
            </a:r>
            <a:r>
              <a:rPr lang="en-US" sz="2200" cap="none" dirty="0" smtClean="0">
                <a:solidFill>
                  <a:schemeClr val="tx1"/>
                </a:solidFill>
                <a:latin typeface="Arial Black" panose="020B0A04020102020204" pitchFamily="34" charset="0"/>
              </a:rPr>
              <a:t>teacher’s </a:t>
            </a:r>
            <a:r>
              <a:rPr lang="en-US" sz="2200" cap="none" dirty="0">
                <a:solidFill>
                  <a:schemeClr val="tx1"/>
                </a:solidFill>
                <a:latin typeface="Arial Black" panose="020B0A04020102020204" pitchFamily="34" charset="0"/>
              </a:rPr>
              <a:t>performance of her </a:t>
            </a:r>
            <a:r>
              <a:rPr lang="en-US" sz="2200" cap="none" dirty="0" smtClean="0">
                <a:solidFill>
                  <a:schemeClr val="tx1"/>
                </a:solidFill>
                <a:latin typeface="Arial Black" panose="020B0A04020102020204" pitchFamily="34" charset="0"/>
              </a:rPr>
              <a:t>duties</a:t>
            </a:r>
            <a:r>
              <a:rPr lang="en-US" sz="2200" cap="none" dirty="0">
                <a:solidFill>
                  <a:schemeClr val="tx1"/>
                </a:solidFill>
                <a:latin typeface="Arial Black" panose="020B0A04020102020204" pitchFamily="34" charset="0"/>
              </a:rPr>
              <a:t>.” </a:t>
            </a:r>
            <a:endParaRPr lang="en-US" sz="22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endParaRPr lang="en-US" sz="2400" cap="none"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00163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610600" cy="5715000"/>
          </a:xfrm>
          <a:prstGeom prst="rect">
            <a:avLst/>
          </a:prstGeom>
        </p:spPr>
        <p:txBody>
          <a:bodyPr vert="horz" lIns="45720" tIns="0" rIns="45720" bIns="0" anchor="b">
            <a:normAutofit fontScale="775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576263" indent="-576263" algn="l"/>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3.  Off-duty teacher speech to or about students:</a:t>
            </a:r>
          </a:p>
          <a:p>
            <a:pPr marL="457200" indent="-457200" algn="l">
              <a:buAutoNum type="arabicPeriod"/>
            </a:pPr>
            <a:endParaRPr lang="en-US" sz="22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6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Matter of O’Brien</a:t>
            </a:r>
            <a:r>
              <a:rPr lang="en-US" sz="26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2013 WL 132508 (App. Div., 2013).</a:t>
            </a:r>
          </a:p>
          <a:p>
            <a:pPr algn="l"/>
            <a:endParaRPr lang="en-US" sz="26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6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Twelve year tenured teacher with “unblemished record” sued after school fired her because she posted two comments on Facebook: (1) “I’m not a teacher—I’m a warden for future criminals!” and (2) “They had a scared straight program in school—why couldn’t I bring first graders?”</a:t>
            </a:r>
          </a:p>
          <a:p>
            <a:pPr algn="l"/>
            <a:endParaRPr lang="en-US" sz="2600" cap="none"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6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12 parents called, 20-25 protested at the school; news media came to the school.  O’Brien’s FB page had 300 “friends” and “friends of friends.”</a:t>
            </a:r>
          </a:p>
          <a:p>
            <a:pPr algn="l"/>
            <a:endParaRPr lang="en-US" sz="2600" cap="none" dirty="0" smtClean="0">
              <a:solidFill>
                <a:schemeClr val="tx1"/>
              </a:solidFill>
              <a:latin typeface="Arial Black" panose="020B0A04020102020204" pitchFamily="34" charset="0"/>
            </a:endParaRPr>
          </a:p>
          <a:p>
            <a:pPr algn="l"/>
            <a:r>
              <a:rPr lang="en-US" sz="2600" cap="none" dirty="0" smtClean="0">
                <a:solidFill>
                  <a:schemeClr val="tx1"/>
                </a:solidFill>
                <a:latin typeface="Arial Black" panose="020B0A04020102020204" pitchFamily="34" charset="0"/>
              </a:rPr>
              <a:t>Applying the </a:t>
            </a:r>
            <a:r>
              <a:rPr lang="en-US" sz="2600" u="sng" cap="none" dirty="0" smtClean="0">
                <a:solidFill>
                  <a:schemeClr val="tx1"/>
                </a:solidFill>
                <a:latin typeface="Arial Black" panose="020B0A04020102020204" pitchFamily="34" charset="0"/>
              </a:rPr>
              <a:t>Pickering</a:t>
            </a:r>
            <a:r>
              <a:rPr lang="en-US" sz="2600" cap="none" dirty="0" smtClean="0">
                <a:solidFill>
                  <a:schemeClr val="tx1"/>
                </a:solidFill>
                <a:latin typeface="Arial Black" panose="020B0A04020102020204" pitchFamily="34" charset="0"/>
              </a:rPr>
              <a:t> balancing test, the Court affirmed the teacher’s termination, finding that the teacher’s speech was not on a matter of public concern, and even if it was, it was outweighed by the school’s interest in the efficient operation of its schools.</a:t>
            </a:r>
            <a:endParaRPr lang="en-US" sz="2600" cap="none"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20670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8610600" cy="5715000"/>
          </a:xfrm>
          <a:prstGeom prst="rect">
            <a:avLst/>
          </a:prstGeom>
        </p:spPr>
        <p:txBody>
          <a:bodyPr vert="horz" lIns="45720" tIns="0" rIns="45720" bIns="0" anchor="b">
            <a:normAutofit fontScale="700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746125" indent="-746125" algn="l"/>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3.  Off-duty teacher speech to or about students:</a:t>
            </a:r>
          </a:p>
          <a:p>
            <a:pPr algn="l"/>
            <a:endParaRPr lang="en-US" sz="18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8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Spanierman v. Hughes</a:t>
            </a:r>
            <a:r>
              <a:rPr lang="en-US" sz="28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576 F.Supp.2d 292 (2008)</a:t>
            </a:r>
          </a:p>
          <a:p>
            <a:pPr marL="285750" indent="-285750" algn="l">
              <a:buFont typeface="Arial" panose="020B0604020202020204" pitchFamily="34" charset="0"/>
              <a:buChar char="•"/>
            </a:pPr>
            <a:endParaRPr lang="en-US" sz="28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marL="285750" indent="-285750" algn="l">
              <a:buFont typeface="Arial" panose="020B0604020202020204" pitchFamily="34" charset="0"/>
              <a:buChar char="•"/>
            </a:pPr>
            <a:r>
              <a:rPr lang="en-US" sz="28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Non-tenured teacher communicated with students (about both school and personal matters) via his personal MySpace page after being told to stop.    </a:t>
            </a:r>
          </a:p>
          <a:p>
            <a:pPr marL="285750" indent="-285750" algn="l">
              <a:buFont typeface="Arial" panose="020B0604020202020204" pitchFamily="34" charset="0"/>
              <a:buChar char="•"/>
            </a:pPr>
            <a:endParaRPr lang="en-US" sz="28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marL="285750" indent="-285750" algn="l">
              <a:buFont typeface="Arial" panose="020B0604020202020204" pitchFamily="34" charset="0"/>
              <a:buChar char="•"/>
            </a:pPr>
            <a:r>
              <a:rPr lang="en-US" sz="28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First question:  Was teacher speaking as a private citizen, or as a public employee pursuant to his official duties?  (Private)</a:t>
            </a:r>
          </a:p>
          <a:p>
            <a:pPr marL="285750" indent="-285750" algn="l">
              <a:buFont typeface="Arial" panose="020B0604020202020204" pitchFamily="34" charset="0"/>
              <a:buChar char="•"/>
            </a:pPr>
            <a:endParaRPr lang="en-US" sz="28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marL="285750" indent="-285750" algn="l">
              <a:buFont typeface="Arial" panose="020B0604020202020204" pitchFamily="34" charset="0"/>
              <a:buChar char="•"/>
            </a:pPr>
            <a:r>
              <a:rPr lang="en-US" sz="28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Next question:  Did the teacher’s speech address a matter of public concern?  (Vast majority did not)</a:t>
            </a:r>
          </a:p>
          <a:p>
            <a:pPr marL="285750" indent="-285750" algn="l">
              <a:buFont typeface="Arial" panose="020B0604020202020204" pitchFamily="34" charset="0"/>
              <a:buChar char="•"/>
            </a:pPr>
            <a:endParaRPr lang="en-US" sz="28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marL="285750" indent="-285750" algn="l">
              <a:buFont typeface="Arial" panose="020B0604020202020204" pitchFamily="34" charset="0"/>
              <a:buChar char="•"/>
            </a:pPr>
            <a:r>
              <a:rPr lang="en-US" sz="28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Third question:  Was the teacher’s speech disruptive to the school’s activities?  (Yes, teacher communicated as a peer rather than as a teacher).   </a:t>
            </a:r>
          </a:p>
          <a:p>
            <a:pPr marL="285750" indent="-285750" algn="l">
              <a:buFont typeface="Arial" panose="020B0604020202020204" pitchFamily="34" charset="0"/>
              <a:buChar char="•"/>
            </a:pPr>
            <a:endParaRPr lang="en-US" sz="28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marL="285750" indent="-285750" algn="l">
              <a:buFont typeface="Arial" panose="020B0604020202020204" pitchFamily="34" charset="0"/>
              <a:buChar char="•"/>
            </a:pPr>
            <a:r>
              <a:rPr lang="en-US" sz="28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Court granted summary judgment in favor of school, rejecting teacher’s claim that school violated his First and Fourteenth Amendment rights by refusing to rehire him.</a:t>
            </a:r>
          </a:p>
        </p:txBody>
      </p:sp>
    </p:spTree>
    <p:extLst>
      <p:ext uri="{BB962C8B-B14F-4D97-AF65-F5344CB8AC3E}">
        <p14:creationId xmlns:p14="http://schemas.microsoft.com/office/powerpoint/2010/main" val="3121206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609600"/>
            <a:ext cx="8534400" cy="44958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746125" indent="-746125" algn="l">
              <a:buAutoNum type="arabicPeriod" startAt="4"/>
            </a:pPr>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Student speech:</a:t>
            </a:r>
          </a:p>
          <a:p>
            <a:pPr marL="746125" indent="-746125" algn="l">
              <a:buAutoNum type="arabicPeriod" startAt="4"/>
            </a:pPr>
            <a:endParaRPr lang="en-US" sz="3500" cap="none"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0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Tinker v. Des Moines School Dist.</a:t>
            </a:r>
            <a:r>
              <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393 U.S. 503 (1969).  “Substantial Disruption” test:  schools can regulate speech when it “</a:t>
            </a:r>
            <a:r>
              <a:rPr lang="en-US" sz="2000" cap="none" dirty="0" smtClean="0">
                <a:solidFill>
                  <a:srgbClr val="FFFF00"/>
                </a:solidFill>
                <a:latin typeface="Arial Black" panose="020B0A04020102020204" pitchFamily="34" charset="0"/>
              </a:rPr>
              <a:t>materially </a:t>
            </a:r>
            <a:r>
              <a:rPr lang="en-US" sz="2000" cap="none" dirty="0">
                <a:solidFill>
                  <a:srgbClr val="FFFF00"/>
                </a:solidFill>
                <a:latin typeface="Arial Black" panose="020B0A04020102020204" pitchFamily="34" charset="0"/>
              </a:rPr>
              <a:t>and substantially </a:t>
            </a:r>
            <a:r>
              <a:rPr lang="en-US" sz="2000" cap="none" dirty="0" smtClean="0">
                <a:solidFill>
                  <a:srgbClr val="FFFF00"/>
                </a:solidFill>
                <a:latin typeface="Arial Black" panose="020B0A04020102020204" pitchFamily="34" charset="0"/>
              </a:rPr>
              <a:t>interferes</a:t>
            </a:r>
            <a:r>
              <a:rPr lang="en-US" sz="2000" cap="none" dirty="0" smtClean="0">
                <a:solidFill>
                  <a:schemeClr val="tx1"/>
                </a:solidFill>
                <a:latin typeface="Arial Black" panose="020B0A04020102020204" pitchFamily="34" charset="0"/>
              </a:rPr>
              <a:t>” with the “</a:t>
            </a:r>
            <a:r>
              <a:rPr lang="en-US" sz="2000" cap="none" dirty="0" smtClean="0">
                <a:solidFill>
                  <a:srgbClr val="FFFF00"/>
                </a:solidFill>
                <a:latin typeface="Arial Black" panose="020B0A04020102020204" pitchFamily="34" charset="0"/>
              </a:rPr>
              <a:t>discipline</a:t>
            </a:r>
            <a:r>
              <a:rPr lang="en-US" sz="2000" cap="none" dirty="0" smtClean="0">
                <a:solidFill>
                  <a:schemeClr val="tx1"/>
                </a:solidFill>
                <a:latin typeface="Arial Black" panose="020B0A04020102020204" pitchFamily="34" charset="0"/>
              </a:rPr>
              <a:t> [or] </a:t>
            </a:r>
            <a:r>
              <a:rPr lang="en-US" sz="2000" cap="none" dirty="0" smtClean="0">
                <a:solidFill>
                  <a:srgbClr val="FFFF00"/>
                </a:solidFill>
                <a:latin typeface="Arial Black" panose="020B0A04020102020204" pitchFamily="34" charset="0"/>
              </a:rPr>
              <a:t>operation”</a:t>
            </a:r>
            <a:r>
              <a:rPr lang="en-US" sz="2000" cap="none" dirty="0" smtClean="0">
                <a:solidFill>
                  <a:schemeClr val="tx1"/>
                </a:solidFill>
                <a:latin typeface="Arial Black" panose="020B0A04020102020204" pitchFamily="34" charset="0"/>
              </a:rPr>
              <a:t> </a:t>
            </a:r>
            <a:r>
              <a:rPr lang="en-US" sz="2000" cap="none" dirty="0">
                <a:solidFill>
                  <a:schemeClr val="tx1"/>
                </a:solidFill>
                <a:latin typeface="Arial Black" panose="020B0A04020102020204" pitchFamily="34" charset="0"/>
              </a:rPr>
              <a:t>of </a:t>
            </a:r>
            <a:r>
              <a:rPr lang="en-US" sz="2000" cap="none" dirty="0" smtClean="0">
                <a:solidFill>
                  <a:schemeClr val="tx1"/>
                </a:solidFill>
                <a:latin typeface="Arial Black" panose="020B0A04020102020204" pitchFamily="34" charset="0"/>
              </a:rPr>
              <a:t>the school.</a:t>
            </a:r>
          </a:p>
          <a:p>
            <a:pPr algn="l"/>
            <a:endParaRPr lang="en-US" sz="2000" cap="none"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0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Bethel School Dist. v. Fraser</a:t>
            </a:r>
            <a:r>
              <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478 U.S. 675 (1986).  Upheld the two day suspension of student who gave a lewd speech </a:t>
            </a:r>
            <a:r>
              <a:rPr lang="en-US" sz="20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at school</a:t>
            </a:r>
            <a:r>
              <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a:t>
            </a:r>
          </a:p>
          <a:p>
            <a:pPr algn="l"/>
            <a:endPar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21750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04800"/>
            <a:ext cx="8534400" cy="6248400"/>
          </a:xfrm>
          <a:prstGeom prst="rect">
            <a:avLst/>
          </a:prstGeom>
        </p:spPr>
        <p:txBody>
          <a:bodyPr vert="horz" lIns="45720" tIns="0" rIns="45720" bIns="0" anchor="b">
            <a:normAutofit fontScale="92500" lnSpcReduction="1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746125" indent="-746125" algn="l">
              <a:buAutoNum type="arabicPeriod" startAt="4"/>
            </a:pPr>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Student speech:</a:t>
            </a:r>
          </a:p>
          <a:p>
            <a:pPr marL="746125" indent="-746125" algn="l">
              <a:buAutoNum type="arabicPeriod" startAt="4"/>
            </a:pPr>
            <a:endParaRPr lang="en-US" sz="3500" cap="none"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0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B.H. v. Easton Area School Dist.</a:t>
            </a:r>
            <a:r>
              <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725 F.3d 293 (3d Cir., 2013)</a:t>
            </a:r>
          </a:p>
          <a:p>
            <a:pPr algn="l"/>
            <a:r>
              <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3</a:t>
            </a:r>
            <a:r>
              <a:rPr lang="en-US" sz="2000" cap="none" baseline="30000" dirty="0" smtClean="0">
                <a:solidFill>
                  <a:schemeClr val="tx1"/>
                </a:solidFill>
                <a:effectLst>
                  <a:outerShdw blurRad="38100" dist="38100" dir="2700000" algn="tl">
                    <a:srgbClr val="000000">
                      <a:alpha val="43137"/>
                    </a:srgbClr>
                  </a:outerShdw>
                </a:effectLst>
                <a:latin typeface="Arial Black" panose="020B0A04020102020204" pitchFamily="34" charset="0"/>
              </a:rPr>
              <a:t>rd</a:t>
            </a:r>
            <a:r>
              <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Circuit struck down Easton’s ban on “I ♥ boobies” bracelets.  The Court adopted a three part test for lewd or profane speech: (1) </a:t>
            </a:r>
            <a:r>
              <a:rPr lang="en-US" sz="2000" cap="none" dirty="0" smtClean="0">
                <a:solidFill>
                  <a:schemeClr val="tx1"/>
                </a:solidFill>
                <a:latin typeface="Arial Black" panose="020B0A04020102020204" pitchFamily="34" charset="0"/>
              </a:rPr>
              <a:t>plainly </a:t>
            </a:r>
            <a:r>
              <a:rPr lang="en-US" sz="2000" cap="none" dirty="0">
                <a:solidFill>
                  <a:schemeClr val="tx1"/>
                </a:solidFill>
                <a:latin typeface="Arial Black" panose="020B0A04020102020204" pitchFamily="34" charset="0"/>
              </a:rPr>
              <a:t>lewd speech, which offends for the same reasons obscenity offends, may be categorically restricted regardless of whether it comments on political or social issues, (2) speech that does not rise to the level of plainly lewd but that a reasonable observer could interpret as lewd may be categorically restricted as long as it cannot plausibly be interpreted as commenting on political or social issues, and (3) speech that does not rise to the level of plainly lewd and that could plausibly be interpreted as commenting on political or social issues may not be categorically restricted. </a:t>
            </a:r>
            <a:r>
              <a:rPr lang="en-US" sz="2000" cap="none" dirty="0" smtClean="0">
                <a:solidFill>
                  <a:schemeClr val="tx1"/>
                </a:solidFill>
                <a:latin typeface="Arial Black" panose="020B0A04020102020204" pitchFamily="34" charset="0"/>
              </a:rPr>
              <a:t> </a:t>
            </a:r>
          </a:p>
          <a:p>
            <a:pPr algn="l"/>
            <a:endParaRPr lang="en-US" sz="2000" cap="none" dirty="0" smtClean="0">
              <a:solidFill>
                <a:schemeClr val="tx1"/>
              </a:solidFill>
              <a:latin typeface="Arial Black" panose="020B0A04020102020204" pitchFamily="34" charset="0"/>
            </a:endParaRPr>
          </a:p>
          <a:p>
            <a:pPr algn="l"/>
            <a:r>
              <a:rPr lang="en-US" sz="2000" cap="none" dirty="0" smtClean="0">
                <a:solidFill>
                  <a:schemeClr val="tx1"/>
                </a:solidFill>
                <a:latin typeface="Arial Black" panose="020B0A04020102020204" pitchFamily="34" charset="0"/>
              </a:rPr>
              <a:t>Court found the bracelets were not “plainly lewd” </a:t>
            </a:r>
            <a:r>
              <a:rPr lang="en-US" sz="2000" cap="none" dirty="0">
                <a:solidFill>
                  <a:schemeClr val="tx1"/>
                </a:solidFill>
                <a:latin typeface="Arial Black" panose="020B0A04020102020204" pitchFamily="34" charset="0"/>
              </a:rPr>
              <a:t>and </a:t>
            </a:r>
            <a:r>
              <a:rPr lang="en-US" sz="2000" cap="none" dirty="0" smtClean="0">
                <a:solidFill>
                  <a:schemeClr val="tx1"/>
                </a:solidFill>
                <a:latin typeface="Arial Black" panose="020B0A04020102020204" pitchFamily="34" charset="0"/>
              </a:rPr>
              <a:t>commented on </a:t>
            </a:r>
            <a:r>
              <a:rPr lang="en-US" sz="2000" cap="none" dirty="0">
                <a:solidFill>
                  <a:schemeClr val="tx1"/>
                </a:solidFill>
                <a:latin typeface="Arial Black" panose="020B0A04020102020204" pitchFamily="34" charset="0"/>
              </a:rPr>
              <a:t>a social issue, </a:t>
            </a:r>
            <a:r>
              <a:rPr lang="en-US" sz="2000" cap="none" dirty="0" smtClean="0">
                <a:solidFill>
                  <a:schemeClr val="tx1"/>
                </a:solidFill>
                <a:latin typeface="Arial Black" panose="020B0A04020102020204" pitchFamily="34" charset="0"/>
              </a:rPr>
              <a:t>so they could not be </a:t>
            </a:r>
            <a:r>
              <a:rPr lang="en-US" sz="2000" cap="none" dirty="0">
                <a:solidFill>
                  <a:schemeClr val="tx1"/>
                </a:solidFill>
                <a:latin typeface="Arial Black" panose="020B0A04020102020204" pitchFamily="34" charset="0"/>
              </a:rPr>
              <a:t>categorically </a:t>
            </a:r>
            <a:r>
              <a:rPr lang="en-US" sz="2000" cap="none" dirty="0" smtClean="0">
                <a:solidFill>
                  <a:schemeClr val="tx1"/>
                </a:solidFill>
                <a:latin typeface="Arial Black" panose="020B0A04020102020204" pitchFamily="34" charset="0"/>
              </a:rPr>
              <a:t>banned.  The </a:t>
            </a:r>
            <a:r>
              <a:rPr lang="en-US" sz="2000" cap="none" dirty="0">
                <a:solidFill>
                  <a:schemeClr val="tx1"/>
                </a:solidFill>
                <a:latin typeface="Arial Black" panose="020B0A04020102020204" pitchFamily="34" charset="0"/>
              </a:rPr>
              <a:t>School District has also failed to show that the bracelets threatened to substantially disrupt the school </a:t>
            </a:r>
            <a:r>
              <a:rPr lang="en-US" sz="2000" cap="none" dirty="0" smtClean="0">
                <a:solidFill>
                  <a:schemeClr val="tx1"/>
                </a:solidFill>
                <a:latin typeface="Arial Black" panose="020B0A04020102020204" pitchFamily="34" charset="0"/>
              </a:rPr>
              <a:t>under </a:t>
            </a:r>
            <a:r>
              <a:rPr lang="en-US" sz="2000" u="sng" cap="none" dirty="0" smtClean="0">
                <a:solidFill>
                  <a:schemeClr val="tx1"/>
                </a:solidFill>
                <a:latin typeface="Arial Black" panose="020B0A04020102020204" pitchFamily="34" charset="0"/>
              </a:rPr>
              <a:t>Tinker</a:t>
            </a:r>
            <a:r>
              <a:rPr lang="en-US" sz="2000" cap="none" dirty="0" smtClean="0">
                <a:solidFill>
                  <a:schemeClr val="tx1"/>
                </a:solidFill>
                <a:latin typeface="Arial Black" panose="020B0A04020102020204" pitchFamily="34" charset="0"/>
              </a:rPr>
              <a:t>.</a:t>
            </a:r>
            <a:endPar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550456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04800"/>
            <a:ext cx="8534400" cy="6248400"/>
          </a:xfrm>
          <a:prstGeom prst="rect">
            <a:avLst/>
          </a:prstGeom>
        </p:spPr>
        <p:txBody>
          <a:bodyPr vert="horz" lIns="45720" tIns="0" rIns="45720" bIns="0" anchor="b">
            <a:normAutofit lnSpcReduction="1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746125" indent="-746125" algn="l">
              <a:buAutoNum type="arabicPeriod" startAt="4"/>
            </a:pPr>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Student speech:</a:t>
            </a:r>
          </a:p>
          <a:p>
            <a:pPr marL="746125" indent="-746125" algn="l">
              <a:buAutoNum type="arabicPeriod" startAt="4"/>
            </a:pPr>
            <a:endParaRPr lang="en-US" sz="3500" cap="none"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0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Layshock v. Hermitage School Dist.</a:t>
            </a:r>
            <a:r>
              <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650 F.3d 205 (3d Cir., 2011).  School could not discipline a student who used his home computer, outside of school hours, to create a fake and insulting MySpace profile, using the principal’s name and photo, unless the school could prove that the MySpace profile caused “material and substantial disruption of the work and discipline of the school.”  (Note that </a:t>
            </a:r>
            <a:r>
              <a:rPr lang="en-US" sz="20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Layshock</a:t>
            </a:r>
            <a:r>
              <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discusses cases in which schools proved “substantial disruption,” (or a “reasonable forecast” thereof) and those cases involved threats of violence.)</a:t>
            </a:r>
          </a:p>
          <a:p>
            <a:pPr algn="l"/>
            <a:endPar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0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J.S. ex rel. Snyder v. Blue Mountain School Dist.</a:t>
            </a:r>
            <a:r>
              <a:rPr lang="en-US" sz="20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650 F.3d 915 (2011).  School could not discipline a student who used her home computer to create a fake, insulting and vulgar MySpace profile about the principal because: (1) it did not cause “substantial disruption” within the school, and (2) schools may not limit “lewd” or “vulgar” speech that occurs off-campus (and does not cause “substantial disruption”).</a:t>
            </a:r>
            <a:endParaRPr lang="en-US" sz="2000" cap="none"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72033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762000"/>
            <a:ext cx="8610600" cy="5257800"/>
          </a:xfrm>
          <a:prstGeom prst="rect">
            <a:avLst/>
          </a:prstGeom>
        </p:spPr>
        <p:txBody>
          <a:bodyPr vert="horz" lIns="45720" tIns="0" rIns="45720" bIns="0" anchor="b">
            <a:normAutofit fontScale="550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cap="none" dirty="0" smtClean="0">
                <a:solidFill>
                  <a:schemeClr val="tx1"/>
                </a:solidFill>
                <a:latin typeface="Arial Black" panose="020B0A04020102020204" pitchFamily="34" charset="0"/>
              </a:rPr>
              <a:t>So, what are the rules regarding teacher - student communication over social media?</a:t>
            </a:r>
          </a:p>
          <a:p>
            <a:endParaRPr lang="en-US" cap="none" dirty="0" smtClean="0">
              <a:solidFill>
                <a:schemeClr val="tx1"/>
              </a:solidFill>
              <a:latin typeface="Arial Black" panose="020B0A04020102020204" pitchFamily="34" charset="0"/>
            </a:endParaRPr>
          </a:p>
          <a:p>
            <a:pPr algn="l"/>
            <a:endParaRPr lang="en-US" cap="none" dirty="0" smtClean="0">
              <a:solidFill>
                <a:schemeClr val="tx1"/>
              </a:solidFill>
              <a:latin typeface="Arial Black" panose="020B0A04020102020204" pitchFamily="34" charset="0"/>
            </a:endParaRPr>
          </a:p>
          <a:p>
            <a:pPr algn="l"/>
            <a:r>
              <a:rPr lang="en-US" cap="none" dirty="0" smtClean="0">
                <a:solidFill>
                  <a:schemeClr val="tx1"/>
                </a:solidFill>
                <a:latin typeface="Arial Black" panose="020B0A04020102020204" pitchFamily="34" charset="0"/>
              </a:rPr>
              <a:t>Check your district’s </a:t>
            </a:r>
            <a:r>
              <a:rPr lang="en-US" u="sng" cap="none" dirty="0" smtClean="0">
                <a:solidFill>
                  <a:schemeClr val="tx1"/>
                </a:solidFill>
                <a:latin typeface="Arial Black" panose="020B0A04020102020204" pitchFamily="34" charset="0"/>
              </a:rPr>
              <a:t>statutorily required</a:t>
            </a:r>
            <a:r>
              <a:rPr lang="en-US" cap="none" dirty="0" smtClean="0">
                <a:solidFill>
                  <a:schemeClr val="tx1"/>
                </a:solidFill>
                <a:latin typeface="Arial Black" panose="020B0A04020102020204" pitchFamily="34" charset="0"/>
              </a:rPr>
              <a:t> “written policy concerning electronic communications between school employees and students” which “shall include, at a minimum, provisions designed to prevent improper communications between school employees and students made via e-mail, cellular phones, social networking websites, and other Internet-based social media.”  	</a:t>
            </a:r>
          </a:p>
          <a:p>
            <a:endParaRPr lang="en-US" cap="none" dirty="0" smtClean="0">
              <a:solidFill>
                <a:schemeClr val="tx1"/>
              </a:solidFill>
              <a:latin typeface="Arial Black" panose="020B0A04020102020204" pitchFamily="34" charset="0"/>
            </a:endParaRPr>
          </a:p>
          <a:p>
            <a:r>
              <a:rPr lang="en-US" cap="none" dirty="0" smtClean="0">
                <a:solidFill>
                  <a:schemeClr val="tx1"/>
                </a:solidFill>
                <a:latin typeface="Arial Black" panose="020B0A04020102020204" pitchFamily="34" charset="0"/>
              </a:rPr>
              <a:t>			                   </a:t>
            </a:r>
            <a:r>
              <a:rPr lang="en-US" u="sng" cap="none" dirty="0" smtClean="0">
                <a:solidFill>
                  <a:schemeClr val="tx1"/>
                </a:solidFill>
                <a:latin typeface="Arial Black" panose="020B0A04020102020204" pitchFamily="34" charset="0"/>
              </a:rPr>
              <a:t>N.J.S.A.</a:t>
            </a:r>
            <a:r>
              <a:rPr lang="en-US" cap="none" dirty="0" smtClean="0">
                <a:solidFill>
                  <a:schemeClr val="tx1"/>
                </a:solidFill>
                <a:latin typeface="Arial Black" panose="020B0A04020102020204" pitchFamily="34" charset="0"/>
              </a:rPr>
              <a:t> 18A:36-40.</a:t>
            </a:r>
          </a:p>
          <a:p>
            <a:endParaRPr lang="en-US" sz="1400" cap="none" dirty="0" smtClean="0">
              <a:solidFill>
                <a:schemeClr val="tx1"/>
              </a:solidFill>
              <a:latin typeface="Arial Black" panose="020B0A04020102020204" pitchFamily="34" charset="0"/>
            </a:endParaRPr>
          </a:p>
        </p:txBody>
      </p:sp>
    </p:spTree>
    <p:extLst>
      <p:ext uri="{BB962C8B-B14F-4D97-AF65-F5344CB8AC3E}">
        <p14:creationId xmlns:p14="http://schemas.microsoft.com/office/powerpoint/2010/main" val="940384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610600" cy="5715000"/>
          </a:xfrm>
          <a:prstGeom prst="rect">
            <a:avLst/>
          </a:prstGeom>
        </p:spPr>
        <p:txBody>
          <a:bodyPr vert="horz" lIns="45720" tIns="0" rIns="45720" bIns="0" anchor="b">
            <a:normAutofit fontScale="475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cap="none" dirty="0" smtClean="0">
                <a:solidFill>
                  <a:schemeClr val="tx1"/>
                </a:solidFill>
                <a:latin typeface="Arial Black" panose="020B0A04020102020204" pitchFamily="34" charset="0"/>
              </a:rPr>
              <a:t>Want to make sure your teachers </a:t>
            </a:r>
          </a:p>
          <a:p>
            <a:r>
              <a:rPr lang="en-US" cap="none" dirty="0" smtClean="0">
                <a:solidFill>
                  <a:schemeClr val="tx1"/>
                </a:solidFill>
                <a:latin typeface="Arial Black" panose="020B0A04020102020204" pitchFamily="34" charset="0"/>
              </a:rPr>
              <a:t>are complying with your written policy?</a:t>
            </a:r>
          </a:p>
          <a:p>
            <a:endParaRPr lang="en-US" cap="none" dirty="0" smtClean="0">
              <a:solidFill>
                <a:schemeClr val="tx1"/>
              </a:solidFill>
              <a:latin typeface="Arial Black" panose="020B0A04020102020204" pitchFamily="34" charset="0"/>
            </a:endParaRPr>
          </a:p>
          <a:p>
            <a:pPr algn="l"/>
            <a:endParaRPr lang="en-US" sz="4200" cap="none" dirty="0" smtClean="0">
              <a:solidFill>
                <a:schemeClr val="tx1"/>
              </a:solidFill>
              <a:latin typeface="Arial Black" panose="020B0A04020102020204" pitchFamily="34" charset="0"/>
            </a:endParaRPr>
          </a:p>
          <a:p>
            <a:pPr algn="l"/>
            <a:r>
              <a:rPr lang="en-US" sz="4200" cap="none" dirty="0" smtClean="0">
                <a:solidFill>
                  <a:schemeClr val="tx1"/>
                </a:solidFill>
                <a:latin typeface="Arial Black" panose="020B0A04020102020204" pitchFamily="34" charset="0"/>
              </a:rPr>
              <a:t>Just demand their Facebook user name and password!</a:t>
            </a:r>
          </a:p>
          <a:p>
            <a:pPr algn="l"/>
            <a:endParaRPr lang="en-US" sz="4200" cap="none" dirty="0">
              <a:solidFill>
                <a:schemeClr val="tx1"/>
              </a:solidFill>
              <a:latin typeface="Arial Black" panose="020B0A04020102020204" pitchFamily="34" charset="0"/>
            </a:endParaRPr>
          </a:p>
          <a:p>
            <a:pPr algn="l"/>
            <a:r>
              <a:rPr lang="en-US" sz="4200" cap="none" dirty="0" smtClean="0">
                <a:solidFill>
                  <a:srgbClr val="FFFF00"/>
                </a:solidFill>
                <a:latin typeface="Arial Black" panose="020B0A04020102020204" pitchFamily="34" charset="0"/>
              </a:rPr>
              <a:t>Or maybe not, since </a:t>
            </a:r>
            <a:r>
              <a:rPr lang="en-US" sz="4200" u="sng" cap="none" dirty="0" smtClean="0">
                <a:solidFill>
                  <a:srgbClr val="FFFF00"/>
                </a:solidFill>
                <a:latin typeface="Arial Black" panose="020B0A04020102020204" pitchFamily="34" charset="0"/>
              </a:rPr>
              <a:t>N.J.S.A.</a:t>
            </a:r>
            <a:r>
              <a:rPr lang="en-US" sz="4200" cap="none" dirty="0" smtClean="0">
                <a:solidFill>
                  <a:srgbClr val="FFFF00"/>
                </a:solidFill>
                <a:latin typeface="Arial Black" panose="020B0A04020102020204" pitchFamily="34" charset="0"/>
              </a:rPr>
              <a:t> 34:6B-6 prohibits you from asking employees for social media login/password info.</a:t>
            </a:r>
          </a:p>
          <a:p>
            <a:pPr algn="l"/>
            <a:endParaRPr lang="en-US" cap="none" dirty="0">
              <a:solidFill>
                <a:schemeClr val="tx1"/>
              </a:solidFill>
              <a:latin typeface="Arial Black" panose="020B0A04020102020204" pitchFamily="34" charset="0"/>
            </a:endParaRPr>
          </a:p>
          <a:p>
            <a:pPr algn="l"/>
            <a:r>
              <a:rPr lang="en-US" cap="none" dirty="0" smtClean="0">
                <a:solidFill>
                  <a:schemeClr val="tx1"/>
                </a:solidFill>
                <a:latin typeface="Arial Black" panose="020B0A04020102020204" pitchFamily="34" charset="0"/>
              </a:rPr>
              <a:t>“No employer shall require or request a current or prospective employee to provide or disclose any user name or password, or in any way provide access to, a personal account through an electronic communications device.” </a:t>
            </a:r>
          </a:p>
          <a:p>
            <a:pPr algn="l"/>
            <a:endParaRPr lang="en-US" cap="none" dirty="0">
              <a:solidFill>
                <a:schemeClr val="tx1"/>
              </a:solidFill>
              <a:latin typeface="Arial Black" panose="020B0A04020102020204" pitchFamily="34" charset="0"/>
            </a:endParaRPr>
          </a:p>
          <a:p>
            <a:pPr algn="l"/>
            <a:r>
              <a:rPr lang="en-US" sz="4200" cap="none" dirty="0" smtClean="0">
                <a:solidFill>
                  <a:schemeClr val="tx1"/>
                </a:solidFill>
                <a:latin typeface="Arial Black" panose="020B0A04020102020204" pitchFamily="34" charset="0"/>
              </a:rPr>
              <a:t>$1,000 Civil Penalty for the 1</a:t>
            </a:r>
            <a:r>
              <a:rPr lang="en-US" sz="4200" cap="none" baseline="30000" dirty="0" smtClean="0">
                <a:solidFill>
                  <a:schemeClr val="tx1"/>
                </a:solidFill>
                <a:latin typeface="Arial Black" panose="020B0A04020102020204" pitchFamily="34" charset="0"/>
              </a:rPr>
              <a:t>st</a:t>
            </a:r>
            <a:r>
              <a:rPr lang="en-US" sz="4200" cap="none" dirty="0" smtClean="0">
                <a:solidFill>
                  <a:schemeClr val="tx1"/>
                </a:solidFill>
                <a:latin typeface="Arial Black" panose="020B0A04020102020204" pitchFamily="34" charset="0"/>
              </a:rPr>
              <a:t> violation; $2,500 Civil penalties for subsequent violations.  </a:t>
            </a:r>
            <a:r>
              <a:rPr lang="en-US" sz="4200" u="sng" cap="none" dirty="0" smtClean="0">
                <a:solidFill>
                  <a:schemeClr val="tx1"/>
                </a:solidFill>
                <a:latin typeface="Arial Black" panose="020B0A04020102020204" pitchFamily="34" charset="0"/>
              </a:rPr>
              <a:t>N.J.S.A.</a:t>
            </a:r>
            <a:r>
              <a:rPr lang="en-US" sz="4200" cap="none" dirty="0" smtClean="0">
                <a:solidFill>
                  <a:schemeClr val="tx1"/>
                </a:solidFill>
                <a:latin typeface="Arial Black" panose="020B0A04020102020204" pitchFamily="34" charset="0"/>
              </a:rPr>
              <a:t> 34:6B-9.</a:t>
            </a:r>
          </a:p>
          <a:p>
            <a:pPr algn="l"/>
            <a:endParaRPr lang="en-US" sz="4200" cap="none" dirty="0">
              <a:solidFill>
                <a:schemeClr val="tx1"/>
              </a:solidFill>
              <a:latin typeface="Arial Black" panose="020B0A04020102020204" pitchFamily="34" charset="0"/>
            </a:endParaRPr>
          </a:p>
          <a:p>
            <a:pPr algn="l"/>
            <a:r>
              <a:rPr lang="en-US" sz="4200" cap="none" dirty="0" smtClean="0">
                <a:solidFill>
                  <a:schemeClr val="tx1"/>
                </a:solidFill>
                <a:latin typeface="Arial Black" panose="020B0A04020102020204" pitchFamily="34" charset="0"/>
              </a:rPr>
              <a:t>But, this statute does not prevent employers from viewing, accessing or utilizing information about an employee that can be obtained in the public domain.  </a:t>
            </a:r>
            <a:r>
              <a:rPr lang="en-US" sz="4200" u="sng" cap="none" dirty="0" smtClean="0">
                <a:solidFill>
                  <a:schemeClr val="tx1"/>
                </a:solidFill>
                <a:latin typeface="Arial Black" panose="020B0A04020102020204" pitchFamily="34" charset="0"/>
              </a:rPr>
              <a:t>N.J.S.A.</a:t>
            </a:r>
            <a:r>
              <a:rPr lang="en-US" sz="4200" cap="none" dirty="0" smtClean="0">
                <a:solidFill>
                  <a:schemeClr val="tx1"/>
                </a:solidFill>
                <a:latin typeface="Arial Black" panose="020B0A04020102020204" pitchFamily="34" charset="0"/>
              </a:rPr>
              <a:t> 34:6B-10.</a:t>
            </a:r>
          </a:p>
          <a:p>
            <a:endParaRPr lang="en-US" sz="1400" cap="none" dirty="0" smtClean="0">
              <a:solidFill>
                <a:schemeClr val="tx1"/>
              </a:solidFill>
            </a:endParaRPr>
          </a:p>
        </p:txBody>
      </p:sp>
    </p:spTree>
    <p:extLst>
      <p:ext uri="{BB962C8B-B14F-4D97-AF65-F5344CB8AC3E}">
        <p14:creationId xmlns:p14="http://schemas.microsoft.com/office/powerpoint/2010/main" val="3043014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610600" cy="5715000"/>
          </a:xfrm>
          <a:prstGeom prst="rect">
            <a:avLst/>
          </a:prstGeom>
        </p:spPr>
        <p:txBody>
          <a:bodyPr vert="horz" lIns="45720" tIns="0" rIns="45720" bIns="0" anchor="b">
            <a:normAutofit fontScale="325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7400" cap="none" dirty="0" smtClean="0">
                <a:solidFill>
                  <a:schemeClr val="tx1"/>
                </a:solidFill>
                <a:latin typeface="Arial Black" panose="020B0A04020102020204" pitchFamily="34" charset="0"/>
              </a:rPr>
              <a:t>Want to make sure your students </a:t>
            </a:r>
          </a:p>
          <a:p>
            <a:r>
              <a:rPr lang="en-US" sz="7400" cap="none" dirty="0" smtClean="0">
                <a:solidFill>
                  <a:schemeClr val="tx1"/>
                </a:solidFill>
                <a:latin typeface="Arial Black" panose="020B0A04020102020204" pitchFamily="34" charset="0"/>
              </a:rPr>
              <a:t>are complying with your written policy?</a:t>
            </a:r>
          </a:p>
          <a:p>
            <a:endParaRPr lang="en-US" cap="none" dirty="0" smtClean="0">
              <a:solidFill>
                <a:schemeClr val="tx1"/>
              </a:solidFill>
              <a:latin typeface="Arial Black" panose="020B0A04020102020204" pitchFamily="34" charset="0"/>
            </a:endParaRPr>
          </a:p>
          <a:p>
            <a:pPr algn="l"/>
            <a:endParaRPr lang="en-US" sz="4200" cap="none" dirty="0" smtClean="0">
              <a:solidFill>
                <a:schemeClr val="tx1"/>
              </a:solidFill>
              <a:latin typeface="Arial Black" panose="020B0A04020102020204" pitchFamily="34" charset="0"/>
            </a:endParaRPr>
          </a:p>
          <a:p>
            <a:pPr algn="l"/>
            <a:r>
              <a:rPr lang="en-US" sz="4200" cap="none" dirty="0" smtClean="0">
                <a:solidFill>
                  <a:schemeClr val="tx1"/>
                </a:solidFill>
                <a:latin typeface="Arial Black" panose="020B0A04020102020204" pitchFamily="34" charset="0"/>
              </a:rPr>
              <a:t>Just remotely access their district supplied Chromebook and review what they are doing on it!</a:t>
            </a:r>
          </a:p>
          <a:p>
            <a:pPr algn="l"/>
            <a:endParaRPr lang="en-US" sz="4200" cap="none" dirty="0">
              <a:solidFill>
                <a:schemeClr val="tx1"/>
              </a:solidFill>
              <a:latin typeface="Arial Black" panose="020B0A04020102020204" pitchFamily="34" charset="0"/>
            </a:endParaRPr>
          </a:p>
          <a:p>
            <a:pPr algn="l"/>
            <a:r>
              <a:rPr lang="en-US" sz="4200" cap="none" dirty="0" smtClean="0">
                <a:solidFill>
                  <a:srgbClr val="FFFF00"/>
                </a:solidFill>
                <a:latin typeface="Arial Black" panose="020B0A04020102020204" pitchFamily="34" charset="0"/>
              </a:rPr>
              <a:t>Or maybe not, since </a:t>
            </a:r>
            <a:r>
              <a:rPr lang="en-US" sz="4200" u="sng" cap="none" dirty="0" smtClean="0">
                <a:solidFill>
                  <a:srgbClr val="FFFF00"/>
                </a:solidFill>
                <a:latin typeface="Arial Black" panose="020B0A04020102020204" pitchFamily="34" charset="0"/>
              </a:rPr>
              <a:t>N.J.S.A.</a:t>
            </a:r>
            <a:r>
              <a:rPr lang="en-US" sz="4200" cap="none" dirty="0" smtClean="0">
                <a:solidFill>
                  <a:srgbClr val="FFFF00"/>
                </a:solidFill>
                <a:latin typeface="Arial Black" panose="020B0A04020102020204" pitchFamily="34" charset="0"/>
              </a:rPr>
              <a:t> 18A:36-39 (and other laws) prohibit you from doing so</a:t>
            </a:r>
            <a:r>
              <a:rPr lang="en-US" sz="4200" cap="none" dirty="0" smtClean="0">
                <a:solidFill>
                  <a:schemeClr val="tx1"/>
                </a:solidFill>
                <a:latin typeface="Arial Black" panose="020B0A04020102020204" pitchFamily="34" charset="0"/>
              </a:rPr>
              <a:t>.</a:t>
            </a:r>
          </a:p>
          <a:p>
            <a:pPr algn="l"/>
            <a:endParaRPr lang="en-US" cap="none" dirty="0">
              <a:solidFill>
                <a:schemeClr val="tx1"/>
              </a:solidFill>
              <a:latin typeface="Arial Black" panose="020B0A04020102020204" pitchFamily="34" charset="0"/>
            </a:endParaRPr>
          </a:p>
          <a:p>
            <a:pPr algn="l"/>
            <a:r>
              <a:rPr lang="en-US" cap="none" dirty="0" smtClean="0">
                <a:solidFill>
                  <a:schemeClr val="tx1"/>
                </a:solidFill>
                <a:latin typeface="Arial Black" panose="020B0A04020102020204" pitchFamily="34" charset="0"/>
              </a:rPr>
              <a:t>“A </a:t>
            </a:r>
            <a:r>
              <a:rPr lang="en-US" cap="none" dirty="0">
                <a:solidFill>
                  <a:schemeClr val="tx1"/>
                </a:solidFill>
                <a:latin typeface="Arial Black" panose="020B0A04020102020204" pitchFamily="34" charset="0"/>
              </a:rPr>
              <a:t>school district or charter school that furnishes a student with a laptop computer, cellular telephone, or other electronic device shall provide the student with written or electronic notification that the electronic device may record or collect information on the student's activity or the student's use of the device if the electronic device is equipped with a camera, global positioning system, or other feature capable of recording or collecting information on the student's activity or use of the device. The notification shall also include a statement that the school district or charter school shall not use any of the capabilities in a manner that would violate the privacy rights of the student or any individual residing with the student. The parent or guardian of the student shall acknowledge receipt of the notification. The school district or charter school shall retain the acknowledgement as long as the student retains the use of the electronic device</a:t>
            </a:r>
            <a:r>
              <a:rPr lang="en-US" cap="none" dirty="0" smtClean="0">
                <a:solidFill>
                  <a:schemeClr val="tx1"/>
                </a:solidFill>
                <a:latin typeface="Arial Black" panose="020B0A04020102020204" pitchFamily="34" charset="0"/>
              </a:rPr>
              <a:t>.” </a:t>
            </a:r>
          </a:p>
          <a:p>
            <a:pPr algn="l"/>
            <a:endParaRPr lang="en-US" cap="none" dirty="0">
              <a:solidFill>
                <a:schemeClr val="tx1"/>
              </a:solidFill>
              <a:latin typeface="Arial Black" panose="020B0A04020102020204" pitchFamily="34" charset="0"/>
            </a:endParaRPr>
          </a:p>
          <a:p>
            <a:pPr algn="l"/>
            <a:r>
              <a:rPr lang="en-US" sz="4200" cap="none" dirty="0" smtClean="0">
                <a:solidFill>
                  <a:schemeClr val="tx1"/>
                </a:solidFill>
                <a:latin typeface="Arial Black" panose="020B0A04020102020204" pitchFamily="34" charset="0"/>
              </a:rPr>
              <a:t>$250 fine per student, per incident, for failing to provide the notification.  </a:t>
            </a:r>
            <a:r>
              <a:rPr lang="en-US" sz="4200" u="sng" cap="none" dirty="0" smtClean="0">
                <a:solidFill>
                  <a:schemeClr val="tx1"/>
                </a:solidFill>
                <a:latin typeface="Arial Black" panose="020B0A04020102020204" pitchFamily="34" charset="0"/>
              </a:rPr>
              <a:t>N.J.S.A.</a:t>
            </a:r>
            <a:r>
              <a:rPr lang="en-US" sz="4200" cap="none" dirty="0" smtClean="0">
                <a:solidFill>
                  <a:schemeClr val="tx1"/>
                </a:solidFill>
                <a:latin typeface="Arial Black" panose="020B0A04020102020204" pitchFamily="34" charset="0"/>
              </a:rPr>
              <a:t> 18A:36-39.</a:t>
            </a:r>
          </a:p>
          <a:p>
            <a:endParaRPr lang="en-US" sz="1400" cap="none" dirty="0" smtClean="0">
              <a:solidFill>
                <a:schemeClr val="tx1"/>
              </a:solidFill>
            </a:endParaRPr>
          </a:p>
        </p:txBody>
      </p:sp>
    </p:spTree>
    <p:extLst>
      <p:ext uri="{BB962C8B-B14F-4D97-AF65-F5344CB8AC3E}">
        <p14:creationId xmlns:p14="http://schemas.microsoft.com/office/powerpoint/2010/main" val="4007715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610600" cy="5715000"/>
          </a:xfrm>
          <a:prstGeom prst="rect">
            <a:avLst/>
          </a:prstGeom>
        </p:spPr>
        <p:txBody>
          <a:bodyPr vert="horz" lIns="45720" tIns="0" rIns="45720" bIns="0" anchor="b">
            <a:normAutofit fontScale="325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7400" cap="none" dirty="0" smtClean="0">
                <a:solidFill>
                  <a:schemeClr val="tx1"/>
                </a:solidFill>
                <a:latin typeface="Arial Black" panose="020B0A04020102020204" pitchFamily="34" charset="0"/>
              </a:rPr>
              <a:t>Statutorily Required Social Media Instruction</a:t>
            </a:r>
          </a:p>
          <a:p>
            <a:endParaRPr lang="en-US" sz="7400" cap="none" dirty="0" smtClean="0">
              <a:solidFill>
                <a:schemeClr val="tx1"/>
              </a:solidFill>
              <a:latin typeface="Arial Black" panose="020B0A04020102020204" pitchFamily="34" charset="0"/>
            </a:endParaRPr>
          </a:p>
          <a:p>
            <a:endParaRPr lang="en-US" cap="none" dirty="0" smtClean="0">
              <a:solidFill>
                <a:schemeClr val="tx1"/>
              </a:solidFill>
              <a:latin typeface="Arial Black" panose="020B0A04020102020204" pitchFamily="34" charset="0"/>
            </a:endParaRPr>
          </a:p>
          <a:p>
            <a:pPr algn="l"/>
            <a:endParaRPr lang="en-US" sz="5500" cap="none" dirty="0" smtClean="0">
              <a:solidFill>
                <a:schemeClr val="tx1"/>
              </a:solidFill>
              <a:latin typeface="Arial Black" panose="020B0A04020102020204" pitchFamily="34" charset="0"/>
            </a:endParaRPr>
          </a:p>
          <a:p>
            <a:pPr algn="l"/>
            <a:r>
              <a:rPr lang="en-US" sz="5500" u="sng" cap="none" dirty="0" smtClean="0">
                <a:solidFill>
                  <a:schemeClr val="tx1"/>
                </a:solidFill>
                <a:latin typeface="Arial Black" panose="020B0A04020102020204" pitchFamily="34" charset="0"/>
              </a:rPr>
              <a:t>N.J.S.A.</a:t>
            </a:r>
            <a:r>
              <a:rPr lang="en-US" sz="5500" cap="none" dirty="0" smtClean="0">
                <a:solidFill>
                  <a:schemeClr val="tx1"/>
                </a:solidFill>
                <a:latin typeface="Arial Black" panose="020B0A04020102020204" pitchFamily="34" charset="0"/>
              </a:rPr>
              <a:t> 18A:35-4.27 provides:</a:t>
            </a:r>
          </a:p>
          <a:p>
            <a:pPr algn="l"/>
            <a:endParaRPr lang="en-US" sz="5500" cap="none" dirty="0">
              <a:solidFill>
                <a:schemeClr val="tx1"/>
              </a:solidFill>
              <a:latin typeface="Arial Black" panose="020B0A04020102020204" pitchFamily="34" charset="0"/>
            </a:endParaRPr>
          </a:p>
          <a:p>
            <a:pPr algn="just"/>
            <a:r>
              <a:rPr lang="en-US" sz="5500" cap="none" dirty="0" smtClean="0">
                <a:solidFill>
                  <a:schemeClr val="tx1"/>
                </a:solidFill>
                <a:latin typeface="Arial Black" panose="020B0A04020102020204" pitchFamily="34" charset="0"/>
              </a:rPr>
              <a:t>a. Beginning </a:t>
            </a:r>
            <a:r>
              <a:rPr lang="en-US" sz="5500" cap="none" dirty="0">
                <a:solidFill>
                  <a:schemeClr val="tx1"/>
                </a:solidFill>
                <a:latin typeface="Arial Black" panose="020B0A04020102020204" pitchFamily="34" charset="0"/>
              </a:rPr>
              <a:t>with the 2014-2015 school year, each school district shall incorporate instruction on the responsible use of social media into the technology education curriculum for students in grades 6 through 8 as part of the district's implementation of the Core Curriculum Content Standards in Technology.</a:t>
            </a:r>
          </a:p>
          <a:p>
            <a:pPr algn="just"/>
            <a:endParaRPr lang="en-US" sz="5500" cap="none" dirty="0" smtClean="0">
              <a:solidFill>
                <a:schemeClr val="tx1"/>
              </a:solidFill>
              <a:latin typeface="Arial Black" panose="020B0A04020102020204" pitchFamily="34" charset="0"/>
            </a:endParaRPr>
          </a:p>
          <a:p>
            <a:pPr algn="just"/>
            <a:r>
              <a:rPr lang="en-US" sz="5500" cap="none" dirty="0" smtClean="0">
                <a:solidFill>
                  <a:schemeClr val="tx1"/>
                </a:solidFill>
                <a:latin typeface="Arial Black" panose="020B0A04020102020204" pitchFamily="34" charset="0"/>
              </a:rPr>
              <a:t>b</a:t>
            </a:r>
            <a:r>
              <a:rPr lang="en-US" sz="5500" cap="none" dirty="0">
                <a:solidFill>
                  <a:schemeClr val="tx1"/>
                </a:solidFill>
                <a:latin typeface="Arial Black" panose="020B0A04020102020204" pitchFamily="34" charset="0"/>
              </a:rPr>
              <a:t>. The instruction shall provide students with information on:</a:t>
            </a:r>
          </a:p>
          <a:p>
            <a:pPr algn="just"/>
            <a:r>
              <a:rPr lang="en-US" sz="5500" cap="none" dirty="0">
                <a:solidFill>
                  <a:schemeClr val="tx1"/>
                </a:solidFill>
                <a:latin typeface="Arial Black" panose="020B0A04020102020204" pitchFamily="34" charset="0"/>
              </a:rPr>
              <a:t>(1) the purpose and acceptable use of various social media platforms;</a:t>
            </a:r>
          </a:p>
          <a:p>
            <a:pPr algn="just"/>
            <a:r>
              <a:rPr lang="en-US" sz="5500" cap="none" dirty="0">
                <a:solidFill>
                  <a:schemeClr val="tx1"/>
                </a:solidFill>
                <a:latin typeface="Arial Black" panose="020B0A04020102020204" pitchFamily="34" charset="0"/>
              </a:rPr>
              <a:t>(2) social media behavior that ensures cyber safety, cyber security, and cyber ethics; and</a:t>
            </a:r>
          </a:p>
          <a:p>
            <a:pPr algn="just"/>
            <a:r>
              <a:rPr lang="en-US" sz="5500" cap="none" dirty="0">
                <a:solidFill>
                  <a:schemeClr val="tx1"/>
                </a:solidFill>
                <a:latin typeface="Arial Black" panose="020B0A04020102020204" pitchFamily="34" charset="0"/>
              </a:rPr>
              <a:t>(3) potential negative consequences, including cyber bullying, of failing to use various social media platforms responsibly.</a:t>
            </a:r>
          </a:p>
          <a:p>
            <a:pPr algn="just"/>
            <a:r>
              <a:rPr lang="en-US" sz="5500" cap="none" dirty="0" smtClean="0">
                <a:solidFill>
                  <a:schemeClr val="tx1"/>
                </a:solidFill>
                <a:latin typeface="Arial Black" panose="020B0A04020102020204" pitchFamily="34" charset="0"/>
              </a:rPr>
              <a:t> </a:t>
            </a:r>
          </a:p>
          <a:p>
            <a:pPr algn="l"/>
            <a:endParaRPr lang="en-US" cap="none" dirty="0">
              <a:solidFill>
                <a:schemeClr val="tx1"/>
              </a:solidFill>
              <a:latin typeface="Arial Black" panose="020B0A04020102020204" pitchFamily="34" charset="0"/>
            </a:endParaRPr>
          </a:p>
          <a:p>
            <a:endParaRPr lang="en-US" sz="1400" cap="none" dirty="0" smtClean="0">
              <a:solidFill>
                <a:schemeClr val="tx1"/>
              </a:solidFill>
            </a:endParaRPr>
          </a:p>
        </p:txBody>
      </p:sp>
    </p:spTree>
    <p:extLst>
      <p:ext uri="{BB962C8B-B14F-4D97-AF65-F5344CB8AC3E}">
        <p14:creationId xmlns:p14="http://schemas.microsoft.com/office/powerpoint/2010/main" val="308710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448" t="10989" r="12868" b="7536"/>
          <a:stretch/>
        </p:blipFill>
        <p:spPr bwMode="auto">
          <a:xfrm>
            <a:off x="0" y="10160"/>
            <a:ext cx="9144026" cy="684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3252" y="990600"/>
            <a:ext cx="9157252" cy="1981200"/>
          </a:xfrm>
          <a:solidFill>
            <a:srgbClr val="FF0000"/>
          </a:solidFill>
        </p:spPr>
        <p:txBody>
          <a:bodyPr>
            <a:normAutofit/>
          </a:bodyPr>
          <a:lstStyle/>
          <a:p>
            <a:r>
              <a:rPr lang="en-US" sz="2400" i="1" dirty="0" smtClean="0">
                <a:solidFill>
                  <a:schemeClr val="tx1"/>
                </a:solidFill>
                <a:latin typeface="Arial Black" panose="020B0A04020102020204" pitchFamily="34" charset="0"/>
              </a:rPr>
              <a:t>BREAKING NEWS:  TEENS ARE STILL USING THEIR CELL PHONES TO SEND NAKED PICTURES OF THEMSELVES TO THEIR FRIENDS.</a:t>
            </a:r>
            <a:endParaRPr lang="en-US" sz="2400" i="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651155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610600" cy="5715000"/>
          </a:xfrm>
          <a:prstGeom prst="rect">
            <a:avLst/>
          </a:prstGeom>
        </p:spPr>
        <p:txBody>
          <a:bodyPr vert="horz" lIns="45720" tIns="0" rIns="45720" bIns="0" anchor="b">
            <a:normAutofit fontScale="400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7400" cap="none" dirty="0" smtClean="0">
                <a:solidFill>
                  <a:schemeClr val="tx1"/>
                </a:solidFill>
                <a:latin typeface="Arial Black" panose="020B0A04020102020204" pitchFamily="34" charset="0"/>
              </a:rPr>
              <a:t>Changes to “Sexting” Laws:</a:t>
            </a:r>
          </a:p>
          <a:p>
            <a:endParaRPr lang="en-US" cap="none" dirty="0" smtClean="0">
              <a:solidFill>
                <a:schemeClr val="tx1"/>
              </a:solidFill>
              <a:latin typeface="Arial Black" panose="020B0A04020102020204" pitchFamily="34" charset="0"/>
            </a:endParaRPr>
          </a:p>
          <a:p>
            <a:pPr algn="l"/>
            <a:endParaRPr lang="en-US" sz="5500" cap="none" dirty="0" smtClean="0">
              <a:solidFill>
                <a:schemeClr val="tx1"/>
              </a:solidFill>
              <a:latin typeface="Arial Black" panose="020B0A04020102020204" pitchFamily="34" charset="0"/>
            </a:endParaRPr>
          </a:p>
          <a:p>
            <a:pPr algn="l"/>
            <a:r>
              <a:rPr lang="en-US" sz="5500" u="sng" cap="none" dirty="0" smtClean="0">
                <a:solidFill>
                  <a:schemeClr val="tx1"/>
                </a:solidFill>
                <a:latin typeface="Arial Black" panose="020B0A04020102020204" pitchFamily="34" charset="0"/>
              </a:rPr>
              <a:t>N.J.S.A.</a:t>
            </a:r>
            <a:r>
              <a:rPr lang="en-US" sz="5500" cap="none" dirty="0" smtClean="0">
                <a:solidFill>
                  <a:schemeClr val="tx1"/>
                </a:solidFill>
                <a:latin typeface="Arial Black" panose="020B0A04020102020204" pitchFamily="34" charset="0"/>
              </a:rPr>
              <a:t>  2C:24-4 Endangering the Welfare of a Child:</a:t>
            </a:r>
          </a:p>
          <a:p>
            <a:pPr marL="233363" indent="-233363" algn="l">
              <a:buFont typeface="Arial" panose="020B0604020202020204" pitchFamily="34" charset="0"/>
              <a:buChar char="•"/>
            </a:pPr>
            <a:r>
              <a:rPr lang="en-US" sz="5500" cap="none" dirty="0" smtClean="0">
                <a:solidFill>
                  <a:schemeClr val="tx1"/>
                </a:solidFill>
                <a:latin typeface="Arial Black" panose="020B0A04020102020204" pitchFamily="34" charset="0"/>
              </a:rPr>
              <a:t>“child” is now defined as under 18 (previously 16)</a:t>
            </a:r>
          </a:p>
          <a:p>
            <a:pPr marL="233363" indent="-233363" algn="l">
              <a:buFont typeface="Arial" panose="020B0604020202020204" pitchFamily="34" charset="0"/>
              <a:buChar char="•"/>
            </a:pPr>
            <a:r>
              <a:rPr lang="en-US" sz="5500" cap="none" dirty="0" smtClean="0">
                <a:solidFill>
                  <a:schemeClr val="tx1"/>
                </a:solidFill>
                <a:latin typeface="Arial Black" panose="020B0A04020102020204" pitchFamily="34" charset="0"/>
              </a:rPr>
              <a:t>Possession of child pornography is now a 3</a:t>
            </a:r>
            <a:r>
              <a:rPr lang="en-US" sz="5500" cap="none" baseline="30000" dirty="0" smtClean="0">
                <a:solidFill>
                  <a:schemeClr val="tx1"/>
                </a:solidFill>
                <a:latin typeface="Arial Black" panose="020B0A04020102020204" pitchFamily="34" charset="0"/>
              </a:rPr>
              <a:t>rd</a:t>
            </a:r>
            <a:r>
              <a:rPr lang="en-US" sz="5500" cap="none" dirty="0" smtClean="0">
                <a:solidFill>
                  <a:schemeClr val="tx1"/>
                </a:solidFill>
                <a:latin typeface="Arial Black" panose="020B0A04020102020204" pitchFamily="34" charset="0"/>
              </a:rPr>
              <a:t> degree crime (previously 4</a:t>
            </a:r>
            <a:r>
              <a:rPr lang="en-US" sz="5500" cap="none" baseline="30000" dirty="0" smtClean="0">
                <a:solidFill>
                  <a:schemeClr val="tx1"/>
                </a:solidFill>
                <a:latin typeface="Arial Black" panose="020B0A04020102020204" pitchFamily="34" charset="0"/>
              </a:rPr>
              <a:t>th</a:t>
            </a:r>
            <a:r>
              <a:rPr lang="en-US" sz="5500" cap="none" dirty="0" smtClean="0">
                <a:solidFill>
                  <a:schemeClr val="tx1"/>
                </a:solidFill>
                <a:latin typeface="Arial Black" panose="020B0A04020102020204" pitchFamily="34" charset="0"/>
              </a:rPr>
              <a:t>)</a:t>
            </a:r>
          </a:p>
          <a:p>
            <a:pPr marL="233363" indent="-233363" algn="l">
              <a:buFont typeface="Arial" panose="020B0604020202020204" pitchFamily="34" charset="0"/>
              <a:buChar char="•"/>
            </a:pPr>
            <a:r>
              <a:rPr lang="en-US" sz="5500" cap="none" dirty="0" smtClean="0">
                <a:solidFill>
                  <a:schemeClr val="tx1"/>
                </a:solidFill>
                <a:latin typeface="Arial Black" panose="020B0A04020102020204" pitchFamily="34" charset="0"/>
              </a:rPr>
              <a:t>100 or more images = court shall impose a sentence of imprisonment</a:t>
            </a:r>
          </a:p>
          <a:p>
            <a:pPr marL="233363" indent="-233363" algn="l">
              <a:buFont typeface="Arial" panose="020B0604020202020204" pitchFamily="34" charset="0"/>
              <a:buChar char="•"/>
            </a:pPr>
            <a:endParaRPr lang="en-US" sz="5500" cap="none" dirty="0">
              <a:solidFill>
                <a:schemeClr val="tx1"/>
              </a:solidFill>
              <a:latin typeface="Arial Black" panose="020B0A04020102020204" pitchFamily="34" charset="0"/>
            </a:endParaRPr>
          </a:p>
          <a:p>
            <a:pPr algn="l"/>
            <a:r>
              <a:rPr lang="en-US" sz="5500" u="sng" cap="none" dirty="0" smtClean="0">
                <a:solidFill>
                  <a:schemeClr val="tx1"/>
                </a:solidFill>
                <a:latin typeface="Arial Black" panose="020B0A04020102020204" pitchFamily="34" charset="0"/>
              </a:rPr>
              <a:t>N.J.S.A.</a:t>
            </a:r>
            <a:r>
              <a:rPr lang="en-US" sz="5500" cap="none" dirty="0" smtClean="0">
                <a:solidFill>
                  <a:schemeClr val="tx1"/>
                </a:solidFill>
                <a:latin typeface="Arial Black" panose="020B0A04020102020204" pitchFamily="34" charset="0"/>
              </a:rPr>
              <a:t> 2A:4A-71.1 establishes a diversionary program for juveniles charged with sexting.  A juvenile charged with </a:t>
            </a:r>
            <a:r>
              <a:rPr lang="en-US" sz="5500" cap="none" dirty="0">
                <a:solidFill>
                  <a:schemeClr val="tx1"/>
                </a:solidFill>
                <a:latin typeface="Arial Black" panose="020B0A04020102020204" pitchFamily="34" charset="0"/>
              </a:rPr>
              <a:t>distribution of child pornography under </a:t>
            </a:r>
            <a:r>
              <a:rPr lang="en-US" sz="5500" u="sng" cap="none" dirty="0">
                <a:solidFill>
                  <a:schemeClr val="tx1"/>
                </a:solidFill>
                <a:latin typeface="Arial Black" panose="020B0A04020102020204" pitchFamily="34" charset="0"/>
              </a:rPr>
              <a:t>N.J.S.A.</a:t>
            </a:r>
            <a:r>
              <a:rPr lang="en-US" sz="5500" cap="none" dirty="0">
                <a:solidFill>
                  <a:schemeClr val="tx1"/>
                </a:solidFill>
                <a:latin typeface="Arial Black" panose="020B0A04020102020204" pitchFamily="34" charset="0"/>
              </a:rPr>
              <a:t> </a:t>
            </a:r>
            <a:r>
              <a:rPr lang="en-US" sz="5500" cap="none" dirty="0" smtClean="0">
                <a:solidFill>
                  <a:schemeClr val="tx1"/>
                </a:solidFill>
                <a:latin typeface="Arial Black" panose="020B0A04020102020204" pitchFamily="34" charset="0"/>
              </a:rPr>
              <a:t>2C:24-4 may enter a diversionary program in lieu of criminal prosecution, provided that the creator and subject of a photograph depicting nudity of a juvenile are both juveniles.  (Note that juvenile sexting is NOT a Megan’s Law offense.  </a:t>
            </a:r>
            <a:r>
              <a:rPr lang="en-US" sz="5500" u="sng" cap="none" dirty="0" smtClean="0">
                <a:solidFill>
                  <a:schemeClr val="tx1"/>
                </a:solidFill>
                <a:latin typeface="Arial Black" panose="020B0A04020102020204" pitchFamily="34" charset="0"/>
              </a:rPr>
              <a:t>N.J.S.A.</a:t>
            </a:r>
            <a:r>
              <a:rPr lang="en-US" sz="5500" cap="none" dirty="0" smtClean="0">
                <a:solidFill>
                  <a:schemeClr val="tx1"/>
                </a:solidFill>
                <a:latin typeface="Arial Black" panose="020B0A04020102020204" pitchFamily="34" charset="0"/>
              </a:rPr>
              <a:t> 2C:7-2b(4)).</a:t>
            </a:r>
            <a:endParaRPr lang="en-US" cap="none" dirty="0">
              <a:solidFill>
                <a:schemeClr val="tx1"/>
              </a:solidFill>
              <a:latin typeface="Arial Black" panose="020B0A04020102020204" pitchFamily="34" charset="0"/>
            </a:endParaRPr>
          </a:p>
          <a:p>
            <a:endParaRPr lang="en-US" sz="1400" cap="none" dirty="0" smtClean="0">
              <a:solidFill>
                <a:schemeClr val="tx1"/>
              </a:solidFill>
            </a:endParaRPr>
          </a:p>
        </p:txBody>
      </p:sp>
    </p:spTree>
    <p:extLst>
      <p:ext uri="{BB962C8B-B14F-4D97-AF65-F5344CB8AC3E}">
        <p14:creationId xmlns:p14="http://schemas.microsoft.com/office/powerpoint/2010/main" val="440264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143000"/>
            <a:ext cx="8610600" cy="5715000"/>
          </a:xfrm>
          <a:prstGeom prst="rect">
            <a:avLst/>
          </a:prstGeom>
        </p:spPr>
        <p:txBody>
          <a:bodyPr vert="horz" lIns="45720" tIns="0" rIns="45720" bIns="0" anchor="b">
            <a:normAutofit fontScale="250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en-US" sz="7400" cap="none" dirty="0" smtClean="0">
              <a:solidFill>
                <a:schemeClr val="tx1"/>
              </a:solidFill>
              <a:latin typeface="Arial Black" panose="020B0A04020102020204" pitchFamily="34" charset="0"/>
            </a:endParaRPr>
          </a:p>
          <a:p>
            <a:endParaRPr lang="en-US" sz="7400" cap="none" dirty="0">
              <a:solidFill>
                <a:schemeClr val="tx1"/>
              </a:solidFill>
              <a:latin typeface="Arial Black" panose="020B0A04020102020204" pitchFamily="34" charset="0"/>
            </a:endParaRPr>
          </a:p>
          <a:p>
            <a:endParaRPr lang="en-US" sz="7400" cap="none" dirty="0" smtClean="0">
              <a:solidFill>
                <a:schemeClr val="tx1"/>
              </a:solidFill>
              <a:latin typeface="Arial Black" panose="020B0A04020102020204" pitchFamily="34" charset="0"/>
            </a:endParaRPr>
          </a:p>
          <a:p>
            <a:endParaRPr lang="en-US" sz="7400" cap="none" dirty="0">
              <a:solidFill>
                <a:schemeClr val="tx1"/>
              </a:solidFill>
              <a:latin typeface="Arial Black" panose="020B0A04020102020204" pitchFamily="34" charset="0"/>
            </a:endParaRPr>
          </a:p>
          <a:p>
            <a:r>
              <a:rPr lang="en-US" sz="7400" cap="none" dirty="0" smtClean="0">
                <a:solidFill>
                  <a:schemeClr val="tx1"/>
                </a:solidFill>
                <a:latin typeface="Arial Black" panose="020B0A04020102020204" pitchFamily="34" charset="0"/>
              </a:rPr>
              <a:t>Cyber-Harassment:</a:t>
            </a:r>
          </a:p>
          <a:p>
            <a:pPr algn="l"/>
            <a:endParaRPr lang="en-US" sz="6000" u="sng" cap="none" dirty="0" smtClean="0">
              <a:solidFill>
                <a:schemeClr val="tx1"/>
              </a:solidFill>
              <a:latin typeface="Arial Black" panose="020B0A04020102020204" pitchFamily="34" charset="0"/>
            </a:endParaRPr>
          </a:p>
          <a:p>
            <a:pPr algn="l"/>
            <a:r>
              <a:rPr lang="en-US" sz="6000" u="sng" cap="none" dirty="0" smtClean="0">
                <a:solidFill>
                  <a:schemeClr val="tx1"/>
                </a:solidFill>
                <a:latin typeface="Arial Black" panose="020B0A04020102020204" pitchFamily="34" charset="0"/>
              </a:rPr>
              <a:t>N.J.S.A.</a:t>
            </a:r>
            <a:r>
              <a:rPr lang="en-US" sz="6000" cap="none" dirty="0" smtClean="0">
                <a:solidFill>
                  <a:schemeClr val="tx1"/>
                </a:solidFill>
                <a:latin typeface="Arial Black" panose="020B0A04020102020204" pitchFamily="34" charset="0"/>
              </a:rPr>
              <a:t>  2C:33-4a</a:t>
            </a:r>
          </a:p>
          <a:p>
            <a:pPr algn="l"/>
            <a:endParaRPr lang="en-US" sz="6000" cap="none" dirty="0">
              <a:solidFill>
                <a:schemeClr val="tx1"/>
              </a:solidFill>
              <a:latin typeface="Arial Black" panose="020B0A04020102020204" pitchFamily="34" charset="0"/>
            </a:endParaRPr>
          </a:p>
          <a:p>
            <a:pPr algn="l"/>
            <a:r>
              <a:rPr lang="en-US" sz="6000" cap="none" dirty="0" smtClean="0">
                <a:solidFill>
                  <a:schemeClr val="tx1"/>
                </a:solidFill>
                <a:latin typeface="Arial Black" panose="020B0A04020102020204" pitchFamily="34" charset="0"/>
              </a:rPr>
              <a:t>A person </a:t>
            </a:r>
            <a:r>
              <a:rPr lang="en-US" sz="6000" cap="none" dirty="0">
                <a:solidFill>
                  <a:schemeClr val="tx1"/>
                </a:solidFill>
                <a:latin typeface="Arial Black" panose="020B0A04020102020204" pitchFamily="34" charset="0"/>
              </a:rPr>
              <a:t>commits the crime of cyber-harassment if, while making a communication in an online capacity via any electronic device or through a social networking site and with the purpose to harass another, the person:</a:t>
            </a:r>
          </a:p>
          <a:p>
            <a:pPr algn="l"/>
            <a:r>
              <a:rPr lang="en-US" sz="6000" cap="none" dirty="0">
                <a:solidFill>
                  <a:schemeClr val="tx1"/>
                </a:solidFill>
                <a:latin typeface="Arial Black" panose="020B0A04020102020204" pitchFamily="34" charset="0"/>
              </a:rPr>
              <a:t>(1) threatens to inflict injury or physical harm to any person or the property of any person;</a:t>
            </a:r>
          </a:p>
          <a:p>
            <a:pPr algn="l"/>
            <a:r>
              <a:rPr lang="en-US" sz="6000" cap="none" dirty="0">
                <a:solidFill>
                  <a:schemeClr val="tx1"/>
                </a:solidFill>
                <a:latin typeface="Arial Black" panose="020B0A04020102020204" pitchFamily="34" charset="0"/>
              </a:rPr>
              <a:t>(2) knowingly sends, posts, comments, requests, suggests, or proposes any lewd, indecent, or obscene material to or about a person with the intent to emotionally harm a reasonable person or place a reasonable person in fear of physical or emotional harm to his person; or</a:t>
            </a:r>
          </a:p>
          <a:p>
            <a:pPr algn="l"/>
            <a:r>
              <a:rPr lang="en-US" sz="6000" cap="none" dirty="0">
                <a:solidFill>
                  <a:schemeClr val="tx1"/>
                </a:solidFill>
                <a:latin typeface="Arial Black" panose="020B0A04020102020204" pitchFamily="34" charset="0"/>
              </a:rPr>
              <a:t>(3) threatens to commit any crime against the person or the person's property.</a:t>
            </a:r>
          </a:p>
          <a:p>
            <a:pPr algn="l"/>
            <a:endParaRPr lang="en-US" sz="6000" cap="none" dirty="0" smtClean="0">
              <a:solidFill>
                <a:schemeClr val="tx1"/>
              </a:solidFill>
              <a:latin typeface="Arial Black" panose="020B0A04020102020204" pitchFamily="34" charset="0"/>
            </a:endParaRPr>
          </a:p>
          <a:p>
            <a:pPr algn="l"/>
            <a:r>
              <a:rPr lang="en-US" sz="6000" cap="none" dirty="0" smtClean="0">
                <a:solidFill>
                  <a:schemeClr val="tx1"/>
                </a:solidFill>
                <a:latin typeface="Arial Black" panose="020B0A04020102020204" pitchFamily="34" charset="0"/>
              </a:rPr>
              <a:t>b</a:t>
            </a:r>
            <a:r>
              <a:rPr lang="en-US" sz="6000" cap="none" dirty="0">
                <a:solidFill>
                  <a:schemeClr val="tx1"/>
                </a:solidFill>
                <a:latin typeface="Arial Black" panose="020B0A04020102020204" pitchFamily="34" charset="0"/>
              </a:rPr>
              <a:t>. Cyber-harassment is a crime of the fourth degree, unless the person is 21 years of age or older at the time of the offense and impersonates a minor for the purpose of cyber-harassing a minor, in which case it is a crime of the third degree.</a:t>
            </a:r>
          </a:p>
          <a:p>
            <a:pPr algn="l"/>
            <a:endParaRPr lang="en-US" sz="6000" cap="none" dirty="0" smtClean="0">
              <a:solidFill>
                <a:schemeClr val="tx1"/>
              </a:solidFill>
              <a:latin typeface="Arial Black" panose="020B0A04020102020204" pitchFamily="34" charset="0"/>
            </a:endParaRPr>
          </a:p>
          <a:p>
            <a:pPr algn="l"/>
            <a:r>
              <a:rPr lang="en-US" sz="6000" cap="none" dirty="0" smtClean="0">
                <a:solidFill>
                  <a:schemeClr val="tx1"/>
                </a:solidFill>
                <a:latin typeface="Arial Black" panose="020B0A04020102020204" pitchFamily="34" charset="0"/>
              </a:rPr>
              <a:t>c</a:t>
            </a:r>
            <a:r>
              <a:rPr lang="en-US" sz="6000" cap="none" dirty="0">
                <a:solidFill>
                  <a:schemeClr val="tx1"/>
                </a:solidFill>
                <a:latin typeface="Arial Black" panose="020B0A04020102020204" pitchFamily="34" charset="0"/>
              </a:rPr>
              <a:t>. If a minor under the age of 16 is adjudicated delinquent for cyber-harassment, the court may order as a condition of the sentence that the minor, </a:t>
            </a:r>
            <a:r>
              <a:rPr lang="en-US" sz="6000" cap="none" dirty="0">
                <a:solidFill>
                  <a:srgbClr val="FFFF00"/>
                </a:solidFill>
                <a:latin typeface="Arial Black" panose="020B0A04020102020204" pitchFamily="34" charset="0"/>
              </a:rPr>
              <a:t>accompanied by a parent or guardian</a:t>
            </a:r>
            <a:r>
              <a:rPr lang="en-US" sz="6000" cap="none" dirty="0">
                <a:solidFill>
                  <a:schemeClr val="tx1"/>
                </a:solidFill>
                <a:latin typeface="Arial Black" panose="020B0A04020102020204" pitchFamily="34" charset="0"/>
              </a:rPr>
              <a:t>, complete, in a satisfactory manner, one or both of the following:</a:t>
            </a:r>
          </a:p>
          <a:p>
            <a:pPr algn="l"/>
            <a:r>
              <a:rPr lang="en-US" sz="6000" cap="none" dirty="0">
                <a:solidFill>
                  <a:schemeClr val="tx1"/>
                </a:solidFill>
                <a:latin typeface="Arial Black" panose="020B0A04020102020204" pitchFamily="34" charset="0"/>
              </a:rPr>
              <a:t>(1) a class or training program intended to reduce the tendency toward cyber-harassment behavior; or</a:t>
            </a:r>
          </a:p>
          <a:p>
            <a:pPr algn="l"/>
            <a:r>
              <a:rPr lang="en-US" sz="6000" cap="none" dirty="0">
                <a:solidFill>
                  <a:schemeClr val="tx1"/>
                </a:solidFill>
                <a:latin typeface="Arial Black" panose="020B0A04020102020204" pitchFamily="34" charset="0"/>
              </a:rPr>
              <a:t>(2) a class or training program intended to bring awareness to the dangers associated with cyber-harassment</a:t>
            </a:r>
            <a:r>
              <a:rPr lang="en-US" sz="6000" cap="none" dirty="0" smtClean="0">
                <a:solidFill>
                  <a:schemeClr val="tx1"/>
                </a:solidFill>
                <a:latin typeface="Arial Black" panose="020B0A04020102020204" pitchFamily="34" charset="0"/>
              </a:rPr>
              <a:t>.</a:t>
            </a:r>
          </a:p>
          <a:p>
            <a:pPr algn="l"/>
            <a:endParaRPr lang="en-US" sz="6000" cap="none" dirty="0">
              <a:solidFill>
                <a:schemeClr val="tx1"/>
              </a:solidFill>
              <a:latin typeface="Arial Black" panose="020B0A04020102020204" pitchFamily="34" charset="0"/>
            </a:endParaRPr>
          </a:p>
          <a:p>
            <a:pPr algn="l"/>
            <a:r>
              <a:rPr lang="en-US" sz="6000" cap="none" dirty="0">
                <a:solidFill>
                  <a:schemeClr val="tx1"/>
                </a:solidFill>
                <a:latin typeface="Arial Black" panose="020B0A04020102020204" pitchFamily="34" charset="0"/>
              </a:rPr>
              <a:t>d. </a:t>
            </a:r>
            <a:r>
              <a:rPr lang="en-US" sz="6000" cap="none" dirty="0">
                <a:solidFill>
                  <a:srgbClr val="FFFF00"/>
                </a:solidFill>
                <a:latin typeface="Arial Black" panose="020B0A04020102020204" pitchFamily="34" charset="0"/>
              </a:rPr>
              <a:t>A parent or guardian who fails to comply with a condition imposed by the court pursuant to subsection c. of this section is a disorderly person and shall be fined not more than $25 for a first offense and not more than $100 for each subsequent offense</a:t>
            </a:r>
            <a:r>
              <a:rPr lang="en-US" sz="6000" cap="none" dirty="0">
                <a:solidFill>
                  <a:schemeClr val="tx1"/>
                </a:solidFill>
                <a:latin typeface="Arial Black" panose="020B0A04020102020204" pitchFamily="34" charset="0"/>
              </a:rPr>
              <a:t>.</a:t>
            </a:r>
          </a:p>
          <a:p>
            <a:pPr algn="l"/>
            <a:endParaRPr lang="en-US" sz="5600" cap="none" dirty="0">
              <a:solidFill>
                <a:schemeClr val="tx1"/>
              </a:solidFill>
              <a:latin typeface="Arial Black" panose="020B0A04020102020204" pitchFamily="34" charset="0"/>
            </a:endParaRPr>
          </a:p>
          <a:p>
            <a:endParaRPr lang="en-US" sz="5600" cap="none" dirty="0" smtClean="0">
              <a:solidFill>
                <a:schemeClr val="tx1"/>
              </a:solidFill>
            </a:endParaRPr>
          </a:p>
        </p:txBody>
      </p:sp>
    </p:spTree>
    <p:extLst>
      <p:ext uri="{BB962C8B-B14F-4D97-AF65-F5344CB8AC3E}">
        <p14:creationId xmlns:p14="http://schemas.microsoft.com/office/powerpoint/2010/main" val="3196584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144" r="8009"/>
          <a:stretch/>
        </p:blipFill>
        <p:spPr bwMode="auto">
          <a:xfrm>
            <a:off x="3750788" y="3442144"/>
            <a:ext cx="1415916" cy="131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4" y="3429000"/>
            <a:ext cx="1258742" cy="125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3528" r="10970"/>
          <a:stretch/>
        </p:blipFill>
        <p:spPr bwMode="auto">
          <a:xfrm>
            <a:off x="1996234" y="1295400"/>
            <a:ext cx="1505524" cy="132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894" y="3461158"/>
            <a:ext cx="1298008" cy="1298008"/>
          </a:xfrm>
          <a:prstGeom prst="rect">
            <a:avLst/>
          </a:prstGeom>
          <a:noFill/>
          <a:ln>
            <a:noFill/>
          </a:ln>
          <a:extLst>
            <a:ext uri="{909E8E84-426E-40DD-AFC4-6F175D3DCCD1}">
              <a14:hiddenFill xmlns:a14="http://schemas.microsoft.com/office/drawing/2010/main">
                <a:solidFill>
                  <a:srgbClr val="FF0000">
                    <a:alpha val="0"/>
                  </a:srgbClr>
                </a:solidFill>
              </a14:hiddenFill>
            </a:ext>
            <a:ext uri="{91240B29-F687-4F45-9708-019B960494DF}">
              <a14:hiddenLine xmlns:a14="http://schemas.microsoft.com/office/drawing/2010/main" w="38100" algn="ctr">
                <a:solidFill>
                  <a:srgbClr val="FF0000"/>
                </a:solidFill>
                <a:miter lim="800000"/>
                <a:headEnd/>
                <a:tailEnd/>
              </a14:hiddenLine>
            </a:ext>
          </a:extLst>
        </p:spPr>
      </p:pic>
      <p:pic>
        <p:nvPicPr>
          <p:cNvPr id="4100" name="Picture 4" descr="https://encrypted-tbn0.gstatic.com/images?q=tbn:ANd9GcSeTOcTFua0LN8xfeQPLu0umB9s1OfU_jOb2nbZtUenZuinhnC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625" y="3442145"/>
            <a:ext cx="1356222" cy="135622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s1.mm.bing.net/th?&amp;id=HN.608023238926991978&amp;w=300&amp;h=300&amp;c=0&amp;pid=1.9&amp;rs=0&amp;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295400"/>
            <a:ext cx="1329568" cy="132956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s1.mm.bing.net/th?id=HN.608014107833926750&amp;w=214&amp;h=188&amp;c=7&amp;rs=1&amp;pid=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1295400"/>
            <a:ext cx="1509104" cy="132575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ts4.mm.bing.net/th?id=HN.608041363695600235&amp;w=198&amp;h=185&amp;c=7&amp;rs=1&amp;pid=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1300425"/>
            <a:ext cx="1422996" cy="132956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ts4.mm.bing.net/th?id=HN.608025334879684502&amp;w=162&amp;h=164&amp;c=7&amp;rs=1&amp;pid=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884" y="1268896"/>
            <a:ext cx="1344498" cy="13610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9835" y="2792537"/>
            <a:ext cx="1138138"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Black" panose="020B0A04020102020204" pitchFamily="34" charset="0"/>
              </a:rPr>
              <a:t>Vine</a:t>
            </a:r>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20" name="TextBox 19"/>
          <p:cNvSpPr txBox="1"/>
          <p:nvPr/>
        </p:nvSpPr>
        <p:spPr>
          <a:xfrm>
            <a:off x="1764298" y="2807625"/>
            <a:ext cx="2038352" cy="430887"/>
          </a:xfrm>
          <a:prstGeom prst="rect">
            <a:avLst/>
          </a:prstGeom>
          <a:noFill/>
        </p:spPr>
        <p:txBody>
          <a:bodyPr wrap="square" rtlCol="0">
            <a:spAutoFit/>
          </a:bodyPr>
          <a:lstStyle/>
          <a:p>
            <a:pPr algn="ctr"/>
            <a:r>
              <a:rPr lang="en-US" sz="2200" b="1" dirty="0" smtClean="0">
                <a:effectLst>
                  <a:outerShdw blurRad="38100" dist="38100" dir="2700000" algn="tl">
                    <a:srgbClr val="000000">
                      <a:alpha val="43137"/>
                    </a:srgbClr>
                  </a:outerShdw>
                </a:effectLst>
                <a:latin typeface="Arial Black" panose="020B0A04020102020204" pitchFamily="34" charset="0"/>
              </a:rPr>
              <a:t>Instagram</a:t>
            </a:r>
            <a:endParaRPr lang="en-US" sz="2200" b="1" dirty="0">
              <a:effectLst>
                <a:outerShdw blurRad="38100" dist="38100" dir="2700000" algn="tl">
                  <a:srgbClr val="000000">
                    <a:alpha val="43137"/>
                  </a:srgbClr>
                </a:outerShdw>
              </a:effectLst>
              <a:latin typeface="Arial Black" panose="020B0A04020102020204" pitchFamily="34" charset="0"/>
            </a:endParaRPr>
          </a:p>
        </p:txBody>
      </p:sp>
      <p:pic>
        <p:nvPicPr>
          <p:cNvPr id="4110" name="Picture 14" descr="http://ts2.mm.bing.net/th?id=HN.608047372355898467&amp;w=185&amp;h=177&amp;c=7&amp;rs=1&amp;pid=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8010" y="3463766"/>
            <a:ext cx="1353948"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26800" y="76200"/>
            <a:ext cx="8229600" cy="1143000"/>
          </a:xfrm>
        </p:spPr>
        <p:txBody>
          <a:bodyPr/>
          <a:lstStyle/>
          <a:p>
            <a:r>
              <a:rPr lang="en-US" dirty="0" smtClean="0">
                <a:solidFill>
                  <a:schemeClr val="tx1"/>
                </a:solidFill>
                <a:latin typeface="Arial Black" panose="020B0A04020102020204" pitchFamily="34" charset="0"/>
              </a:rPr>
              <a:t>Popular Apps</a:t>
            </a:r>
            <a:endParaRPr lang="en-US" dirty="0">
              <a:solidFill>
                <a:schemeClr val="tx1"/>
              </a:solidFill>
              <a:latin typeface="Arial Black" panose="020B0A04020102020204" pitchFamily="34" charset="0"/>
            </a:endParaRPr>
          </a:p>
        </p:txBody>
      </p:sp>
      <p:sp>
        <p:nvSpPr>
          <p:cNvPr id="23" name="TextBox 22"/>
          <p:cNvSpPr txBox="1"/>
          <p:nvPr/>
        </p:nvSpPr>
        <p:spPr>
          <a:xfrm>
            <a:off x="3810000" y="2794109"/>
            <a:ext cx="1356704"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Black" panose="020B0A04020102020204" pitchFamily="34" charset="0"/>
              </a:rPr>
              <a:t>Tinder</a:t>
            </a:r>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24" name="TextBox 23"/>
          <p:cNvSpPr txBox="1"/>
          <p:nvPr/>
        </p:nvSpPr>
        <p:spPr>
          <a:xfrm>
            <a:off x="5338276" y="2792237"/>
            <a:ext cx="1461225" cy="461665"/>
          </a:xfrm>
          <a:prstGeom prst="rect">
            <a:avLst/>
          </a:prstGeom>
          <a:noFill/>
        </p:spPr>
        <p:txBody>
          <a:bodyPr wrap="square" rtlCol="0">
            <a:spAutoFit/>
          </a:bodyPr>
          <a:lstStyle/>
          <a:p>
            <a:pPr algn="ctr"/>
            <a:r>
              <a:rPr lang="en-US" sz="2400" b="1" dirty="0" err="1" smtClean="0">
                <a:effectLst>
                  <a:outerShdw blurRad="38100" dist="38100" dir="2700000" algn="tl">
                    <a:srgbClr val="000000">
                      <a:alpha val="43137"/>
                    </a:srgbClr>
                  </a:outerShdw>
                </a:effectLst>
                <a:latin typeface="Arial Black" panose="020B0A04020102020204" pitchFamily="34" charset="0"/>
              </a:rPr>
              <a:t>Oovoo</a:t>
            </a:r>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25" name="TextBox 24"/>
          <p:cNvSpPr txBox="1"/>
          <p:nvPr/>
        </p:nvSpPr>
        <p:spPr>
          <a:xfrm>
            <a:off x="7031112" y="2794109"/>
            <a:ext cx="1655688" cy="461665"/>
          </a:xfrm>
          <a:prstGeom prst="rect">
            <a:avLst/>
          </a:prstGeom>
          <a:noFill/>
        </p:spPr>
        <p:txBody>
          <a:bodyPr wrap="square" rtlCol="0">
            <a:spAutoFit/>
          </a:bodyPr>
          <a:lstStyle/>
          <a:p>
            <a:pPr algn="ctr"/>
            <a:r>
              <a:rPr lang="en-US" sz="2400" b="1" dirty="0" err="1" smtClean="0">
                <a:effectLst>
                  <a:outerShdw blurRad="38100" dist="38100" dir="2700000" algn="tl">
                    <a:srgbClr val="000000">
                      <a:alpha val="43137"/>
                    </a:srgbClr>
                  </a:outerShdw>
                </a:effectLst>
                <a:latin typeface="Arial Black" panose="020B0A04020102020204" pitchFamily="34" charset="0"/>
              </a:rPr>
              <a:t>Omegle</a:t>
            </a:r>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26" name="TextBox 25"/>
          <p:cNvSpPr txBox="1"/>
          <p:nvPr/>
        </p:nvSpPr>
        <p:spPr>
          <a:xfrm>
            <a:off x="228599" y="4828810"/>
            <a:ext cx="1656770" cy="430887"/>
          </a:xfrm>
          <a:prstGeom prst="rect">
            <a:avLst/>
          </a:prstGeom>
          <a:noFill/>
        </p:spPr>
        <p:txBody>
          <a:bodyPr wrap="square" rtlCol="0">
            <a:spAutoFit/>
          </a:bodyPr>
          <a:lstStyle/>
          <a:p>
            <a:pPr algn="ctr"/>
            <a:r>
              <a:rPr lang="en-US" sz="2200" b="1" dirty="0" smtClean="0">
                <a:effectLst>
                  <a:outerShdw blurRad="38100" dist="38100" dir="2700000" algn="tl">
                    <a:srgbClr val="000000">
                      <a:alpha val="43137"/>
                    </a:srgbClr>
                  </a:outerShdw>
                </a:effectLst>
                <a:latin typeface="Arial Black" panose="020B0A04020102020204" pitchFamily="34" charset="0"/>
              </a:rPr>
              <a:t>Snapchat</a:t>
            </a:r>
            <a:endParaRPr lang="en-US" sz="2200" b="1" dirty="0">
              <a:effectLst>
                <a:outerShdw blurRad="38100" dist="38100" dir="2700000" algn="tl">
                  <a:srgbClr val="000000">
                    <a:alpha val="43137"/>
                  </a:srgbClr>
                </a:outerShdw>
              </a:effectLst>
              <a:latin typeface="Arial Black" panose="020B0A04020102020204" pitchFamily="34" charset="0"/>
            </a:endParaRPr>
          </a:p>
        </p:txBody>
      </p:sp>
      <p:sp>
        <p:nvSpPr>
          <p:cNvPr id="27" name="TextBox 26"/>
          <p:cNvSpPr txBox="1"/>
          <p:nvPr/>
        </p:nvSpPr>
        <p:spPr>
          <a:xfrm>
            <a:off x="2037676" y="4798367"/>
            <a:ext cx="1422639" cy="430887"/>
          </a:xfrm>
          <a:prstGeom prst="rect">
            <a:avLst/>
          </a:prstGeom>
          <a:noFill/>
        </p:spPr>
        <p:txBody>
          <a:bodyPr wrap="square" rtlCol="0">
            <a:spAutoFit/>
          </a:bodyPr>
          <a:lstStyle/>
          <a:p>
            <a:pPr algn="ctr"/>
            <a:r>
              <a:rPr lang="en-US" sz="2200" b="1" dirty="0" smtClean="0">
                <a:effectLst>
                  <a:outerShdw blurRad="38100" dist="38100" dir="2700000" algn="tl">
                    <a:srgbClr val="000000">
                      <a:alpha val="43137"/>
                    </a:srgbClr>
                  </a:outerShdw>
                </a:effectLst>
                <a:latin typeface="Arial Black" panose="020B0A04020102020204" pitchFamily="34" charset="0"/>
              </a:rPr>
              <a:t>Whisper</a:t>
            </a:r>
            <a:endParaRPr lang="en-US" sz="2200" b="1" dirty="0">
              <a:effectLst>
                <a:outerShdw blurRad="38100" dist="38100" dir="2700000" algn="tl">
                  <a:srgbClr val="000000">
                    <a:alpha val="43137"/>
                  </a:srgbClr>
                </a:outerShdw>
              </a:effectLst>
              <a:latin typeface="Arial Black" panose="020B0A04020102020204" pitchFamily="34" charset="0"/>
            </a:endParaRPr>
          </a:p>
        </p:txBody>
      </p:sp>
      <p:sp>
        <p:nvSpPr>
          <p:cNvPr id="28" name="TextBox 27"/>
          <p:cNvSpPr txBox="1"/>
          <p:nvPr/>
        </p:nvSpPr>
        <p:spPr>
          <a:xfrm>
            <a:off x="3875240" y="4759166"/>
            <a:ext cx="1138138" cy="461665"/>
          </a:xfrm>
          <a:prstGeom prst="rect">
            <a:avLst/>
          </a:prstGeom>
          <a:noFill/>
        </p:spPr>
        <p:txBody>
          <a:bodyPr wrap="square" rtlCol="0">
            <a:spAutoFit/>
          </a:bodyPr>
          <a:lstStyle/>
          <a:p>
            <a:pPr algn="ctr"/>
            <a:r>
              <a:rPr lang="en-US" sz="2400" b="1" dirty="0" err="1" smtClean="0">
                <a:effectLst>
                  <a:outerShdw blurRad="38100" dist="38100" dir="2700000" algn="tl">
                    <a:srgbClr val="000000">
                      <a:alpha val="43137"/>
                    </a:srgbClr>
                  </a:outerShdw>
                </a:effectLst>
                <a:latin typeface="Arial Black" panose="020B0A04020102020204" pitchFamily="34" charset="0"/>
              </a:rPr>
              <a:t>Kik</a:t>
            </a:r>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29" name="TextBox 28"/>
          <p:cNvSpPr txBox="1"/>
          <p:nvPr/>
        </p:nvSpPr>
        <p:spPr>
          <a:xfrm>
            <a:off x="5398010" y="4822051"/>
            <a:ext cx="1341758" cy="430887"/>
          </a:xfrm>
          <a:prstGeom prst="rect">
            <a:avLst/>
          </a:prstGeom>
          <a:noFill/>
        </p:spPr>
        <p:txBody>
          <a:bodyPr wrap="square" rtlCol="0">
            <a:spAutoFit/>
          </a:bodyPr>
          <a:lstStyle/>
          <a:p>
            <a:pPr algn="ctr"/>
            <a:r>
              <a:rPr lang="en-US" sz="2200" b="1" dirty="0" err="1" smtClean="0">
                <a:effectLst>
                  <a:outerShdw blurRad="38100" dist="38100" dir="2700000" algn="tl">
                    <a:srgbClr val="000000">
                      <a:alpha val="43137"/>
                    </a:srgbClr>
                  </a:outerShdw>
                </a:effectLst>
                <a:latin typeface="Arial Black" panose="020B0A04020102020204" pitchFamily="34" charset="0"/>
              </a:rPr>
              <a:t>Yik</a:t>
            </a:r>
            <a:r>
              <a:rPr lang="en-US" sz="2200" b="1" dirty="0" smtClean="0">
                <a:effectLst>
                  <a:outerShdw blurRad="38100" dist="38100" dir="2700000" algn="tl">
                    <a:srgbClr val="000000">
                      <a:alpha val="43137"/>
                    </a:srgbClr>
                  </a:outerShdw>
                </a:effectLst>
                <a:latin typeface="Arial Black" panose="020B0A04020102020204" pitchFamily="34" charset="0"/>
              </a:rPr>
              <a:t> Yak</a:t>
            </a:r>
            <a:endParaRPr lang="en-US" sz="2200" b="1" dirty="0">
              <a:effectLst>
                <a:outerShdw blurRad="38100" dist="38100" dir="2700000" algn="tl">
                  <a:srgbClr val="000000">
                    <a:alpha val="43137"/>
                  </a:srgbClr>
                </a:outerShdw>
              </a:effectLst>
              <a:latin typeface="Arial Black" panose="020B0A04020102020204" pitchFamily="34" charset="0"/>
            </a:endParaRPr>
          </a:p>
        </p:txBody>
      </p:sp>
      <p:sp>
        <p:nvSpPr>
          <p:cNvPr id="30" name="TextBox 29"/>
          <p:cNvSpPr txBox="1"/>
          <p:nvPr/>
        </p:nvSpPr>
        <p:spPr>
          <a:xfrm>
            <a:off x="7031112" y="4869166"/>
            <a:ext cx="1381571" cy="430887"/>
          </a:xfrm>
          <a:prstGeom prst="rect">
            <a:avLst/>
          </a:prstGeom>
          <a:noFill/>
        </p:spPr>
        <p:txBody>
          <a:bodyPr wrap="square" rtlCol="0">
            <a:spAutoFit/>
          </a:bodyPr>
          <a:lstStyle/>
          <a:p>
            <a:pPr algn="ctr"/>
            <a:r>
              <a:rPr lang="en-US" sz="2200" b="1" dirty="0" smtClean="0">
                <a:effectLst>
                  <a:outerShdw blurRad="38100" dist="38100" dir="2700000" algn="tl">
                    <a:srgbClr val="000000">
                      <a:alpha val="43137"/>
                    </a:srgbClr>
                  </a:outerShdw>
                </a:effectLst>
                <a:latin typeface="Arial Black" panose="020B0A04020102020204" pitchFamily="34" charset="0"/>
              </a:rPr>
              <a:t>ask.fm</a:t>
            </a:r>
            <a:endParaRPr lang="en-US" sz="2200" b="1" dirty="0">
              <a:effectLst>
                <a:outerShdw blurRad="38100" dist="38100" dir="2700000" algn="tl">
                  <a:srgbClr val="000000">
                    <a:alpha val="43137"/>
                  </a:srgbClr>
                </a:outerShdw>
              </a:effectLst>
              <a:latin typeface="Arial Black" panose="020B0A04020102020204" pitchFamily="34" charset="0"/>
            </a:endParaRPr>
          </a:p>
        </p:txBody>
      </p:sp>
      <p:sp>
        <p:nvSpPr>
          <p:cNvPr id="31" name="TextBox 30"/>
          <p:cNvSpPr txBox="1"/>
          <p:nvPr/>
        </p:nvSpPr>
        <p:spPr>
          <a:xfrm>
            <a:off x="1949128" y="5738405"/>
            <a:ext cx="1801660" cy="430887"/>
          </a:xfrm>
          <a:prstGeom prst="rect">
            <a:avLst/>
          </a:prstGeom>
          <a:noFill/>
        </p:spPr>
        <p:txBody>
          <a:bodyPr wrap="square" rtlCol="0">
            <a:spAutoFit/>
          </a:bodyPr>
          <a:lstStyle/>
          <a:p>
            <a:pPr algn="ctr"/>
            <a:r>
              <a:rPr lang="en-US" sz="2200" b="1" dirty="0" smtClean="0">
                <a:effectLst>
                  <a:outerShdw blurRad="38100" dist="38100" dir="2700000" algn="tl">
                    <a:srgbClr val="000000">
                      <a:alpha val="43137"/>
                    </a:srgbClr>
                  </a:outerShdw>
                </a:effectLst>
                <a:latin typeface="Arial Black" panose="020B0A04020102020204" pitchFamily="34" charset="0"/>
              </a:rPr>
              <a:t>WhatsApp</a:t>
            </a:r>
            <a:endParaRPr lang="en-US" sz="2200" b="1" dirty="0">
              <a:effectLst>
                <a:outerShdw blurRad="38100" dist="38100" dir="2700000" algn="tl">
                  <a:srgbClr val="000000">
                    <a:alpha val="43137"/>
                  </a:srgbClr>
                </a:outerShdw>
              </a:effectLst>
              <a:latin typeface="Arial Black" panose="020B0A04020102020204" pitchFamily="34" charset="0"/>
            </a:endParaRPr>
          </a:p>
        </p:txBody>
      </p:sp>
      <p:pic>
        <p:nvPicPr>
          <p:cNvPr id="4112" name="Picture 16" descr="http://ts1.mm.bing.net/th?&amp;id=HN.608006265222727932&amp;w=300&amp;h=300&amp;c=0&amp;pid=1.9&amp;rs=0&amp;p=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884" y="5383044"/>
            <a:ext cx="1327231" cy="1172388"/>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ts1.mm.bing.net/th?&amp;id=HN.608015993322014984&amp;w=300&amp;h=300&amp;c=0&amp;pid=1.9&amp;rs=0&amp;p=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5240" y="5383044"/>
            <a:ext cx="1215972" cy="121597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398010" y="5775586"/>
            <a:ext cx="1801660" cy="430887"/>
          </a:xfrm>
          <a:prstGeom prst="rect">
            <a:avLst/>
          </a:prstGeom>
          <a:noFill/>
        </p:spPr>
        <p:txBody>
          <a:bodyPr wrap="square" rtlCol="0">
            <a:spAutoFit/>
          </a:bodyPr>
          <a:lstStyle/>
          <a:p>
            <a:pPr algn="ctr"/>
            <a:r>
              <a:rPr lang="en-US" sz="2200" b="1" dirty="0" err="1" smtClean="0">
                <a:effectLst>
                  <a:outerShdw blurRad="38100" dist="38100" dir="2700000" algn="tl">
                    <a:srgbClr val="000000">
                      <a:alpha val="43137"/>
                    </a:srgbClr>
                  </a:outerShdw>
                </a:effectLst>
                <a:latin typeface="Arial Black" panose="020B0A04020102020204" pitchFamily="34" charset="0"/>
              </a:rPr>
              <a:t>Tinychat</a:t>
            </a:r>
            <a:endParaRPr lang="en-US" sz="22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94292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610600" cy="1828800"/>
          </a:xfrm>
        </p:spPr>
        <p:txBody>
          <a:bodyPr>
            <a:normAutofit/>
          </a:bodyPr>
          <a:lstStyle/>
          <a:p>
            <a:r>
              <a:rPr lang="en-US" sz="4000" cap="none" dirty="0" smtClean="0">
                <a:solidFill>
                  <a:schemeClr val="tx1"/>
                </a:solidFill>
                <a:latin typeface="Arial Black" panose="020B0A04020102020204" pitchFamily="34" charset="0"/>
              </a:rPr>
              <a:t>Social Media and the Schools</a:t>
            </a:r>
            <a:br>
              <a:rPr lang="en-US" sz="4000" cap="none" dirty="0" smtClean="0">
                <a:solidFill>
                  <a:schemeClr val="tx1"/>
                </a:solidFill>
                <a:latin typeface="Arial Black" panose="020B0A04020102020204" pitchFamily="34" charset="0"/>
              </a:rPr>
            </a:br>
            <a:r>
              <a:rPr lang="en-US" sz="3100" cap="none" dirty="0" smtClean="0">
                <a:solidFill>
                  <a:schemeClr val="tx1"/>
                </a:solidFill>
                <a:latin typeface="Arial Black" panose="020B0A04020102020204" pitchFamily="34" charset="0"/>
              </a:rPr>
              <a:t>New Jersey Lawyer, the Magazine</a:t>
            </a:r>
            <a:br>
              <a:rPr lang="en-US" sz="3100" cap="none" dirty="0" smtClean="0">
                <a:solidFill>
                  <a:schemeClr val="tx1"/>
                </a:solidFill>
                <a:latin typeface="Arial Black" panose="020B0A04020102020204" pitchFamily="34" charset="0"/>
              </a:rPr>
            </a:br>
            <a:r>
              <a:rPr lang="en-US" sz="3100" cap="none" dirty="0" smtClean="0">
                <a:solidFill>
                  <a:schemeClr val="tx1"/>
                </a:solidFill>
                <a:latin typeface="Arial Black" panose="020B0A04020102020204" pitchFamily="34" charset="0"/>
              </a:rPr>
              <a:t>285 Dec N.J. Law 5 (2013)</a:t>
            </a:r>
            <a:endParaRPr lang="en-US" sz="3100" cap="none" dirty="0">
              <a:solidFill>
                <a:schemeClr val="tx1"/>
              </a:solidFill>
              <a:latin typeface="Arial Black" panose="020B0A040201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52" t="20633" r="24348" b="56113"/>
          <a:stretch/>
        </p:blipFill>
        <p:spPr bwMode="auto">
          <a:xfrm>
            <a:off x="609600" y="3200400"/>
            <a:ext cx="780952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609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229600" cy="1828800"/>
          </a:xfrm>
        </p:spPr>
        <p:txBody>
          <a:bodyPr>
            <a:normAutofit/>
          </a:bodyPr>
          <a:lstStyle/>
          <a:p>
            <a:r>
              <a:rPr lang="en-US" sz="5400" dirty="0" smtClean="0">
                <a:solidFill>
                  <a:schemeClr val="tx1"/>
                </a:solidFill>
                <a:latin typeface="Arial Black" panose="020B0A04020102020204" pitchFamily="34" charset="0"/>
              </a:rPr>
              <a:t>Social MEDIA AND THE SCHOOLS</a:t>
            </a:r>
            <a:endParaRPr lang="en-US" sz="5400" dirty="0">
              <a:solidFill>
                <a:schemeClr val="tx1"/>
              </a:solidFill>
              <a:latin typeface="Arial Black" panose="020B0A04020102020204" pitchFamily="34" charset="0"/>
            </a:endParaRPr>
          </a:p>
        </p:txBody>
      </p:sp>
      <p:sp>
        <p:nvSpPr>
          <p:cNvPr id="4" name="Title 1"/>
          <p:cNvSpPr txBox="1">
            <a:spLocks/>
          </p:cNvSpPr>
          <p:nvPr/>
        </p:nvSpPr>
        <p:spPr>
          <a:xfrm>
            <a:off x="381000" y="3352800"/>
            <a:ext cx="8229600" cy="2743200"/>
          </a:xfrm>
          <a:prstGeom prst="rect">
            <a:avLst/>
          </a:prstGeom>
        </p:spPr>
        <p:txBody>
          <a:bodyPr vert="horz" lIns="45720" tIns="0" rIns="45720" bIns="0" anchor="b">
            <a:normAutofit fontScale="92500" lnSpcReduction="1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5400" dirty="0" smtClean="0">
                <a:solidFill>
                  <a:schemeClr val="tx1"/>
                </a:solidFill>
                <a:latin typeface="Arial Black" panose="020B0A04020102020204" pitchFamily="34" charset="0"/>
              </a:rPr>
              <a:t>AKA: </a:t>
            </a:r>
          </a:p>
          <a:p>
            <a:r>
              <a:rPr lang="en-US" sz="5400" dirty="0" smtClean="0">
                <a:solidFill>
                  <a:schemeClr val="tx1"/>
                </a:solidFill>
                <a:latin typeface="Arial Black" panose="020B0A04020102020204" pitchFamily="34" charset="0"/>
              </a:rPr>
              <a:t>FIFTY WAYS YOUR DAY CAN GO SIDEWAYS BEFORE 9:00AM</a:t>
            </a:r>
            <a:endParaRPr lang="en-US" sz="54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806958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610600" cy="6248400"/>
          </a:xfrm>
          <a:prstGeom prst="rect">
            <a:avLst/>
          </a:prstGeom>
        </p:spPr>
        <p:txBody>
          <a:bodyPr vert="horz" lIns="45720" tIns="0" rIns="45720" bIns="0" anchor="b">
            <a:normAutofit fontScale="550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en-US" sz="1400" cap="none" dirty="0" smtClean="0">
              <a:solidFill>
                <a:schemeClr val="tx1"/>
              </a:solidFill>
              <a:latin typeface="Arial Black" panose="020B0A04020102020204" pitchFamily="34" charset="0"/>
            </a:endParaRPr>
          </a:p>
          <a:p>
            <a:r>
              <a:rPr lang="en-US" sz="5100" cap="none" dirty="0" smtClean="0">
                <a:solidFill>
                  <a:schemeClr val="tx1"/>
                </a:solidFill>
                <a:latin typeface="Arial Black" panose="020B0A04020102020204" pitchFamily="34" charset="0"/>
              </a:rPr>
              <a:t>Who can say what, when?</a:t>
            </a:r>
          </a:p>
          <a:p>
            <a:pPr marL="914400" indent="-914400" algn="l">
              <a:buAutoNum type="arabicPeriod"/>
            </a:pPr>
            <a:endParaRPr lang="en-US" sz="2400" cap="none" dirty="0" smtClean="0">
              <a:solidFill>
                <a:schemeClr val="tx1"/>
              </a:solidFill>
              <a:latin typeface="Arial Black" panose="020B0A04020102020204" pitchFamily="34" charset="0"/>
            </a:endParaRPr>
          </a:p>
          <a:p>
            <a:pPr marL="228600" indent="-228600" algn="l">
              <a:lnSpc>
                <a:spcPct val="170000"/>
              </a:lnSpc>
              <a:buAutoNum type="arabicPeriod"/>
            </a:pPr>
            <a:r>
              <a:rPr lang="en-US" sz="2900" cap="none" dirty="0" smtClean="0">
                <a:solidFill>
                  <a:schemeClr val="tx1"/>
                </a:solidFill>
                <a:latin typeface="Arial Black" panose="020B0A04020102020204" pitchFamily="34" charset="0"/>
              </a:rPr>
              <a:t>On-duty teacher speech;</a:t>
            </a:r>
          </a:p>
          <a:p>
            <a:pPr marL="228600" indent="-228600" algn="l">
              <a:lnSpc>
                <a:spcPct val="170000"/>
              </a:lnSpc>
              <a:buAutoNum type="arabicPeriod"/>
            </a:pPr>
            <a:r>
              <a:rPr lang="en-US" sz="2900" cap="none" dirty="0" smtClean="0">
                <a:solidFill>
                  <a:schemeClr val="tx1"/>
                </a:solidFill>
                <a:latin typeface="Arial Black" panose="020B0A04020102020204" pitchFamily="34" charset="0"/>
              </a:rPr>
              <a:t>Off-duty teacher speech about other teachers or administration;</a:t>
            </a:r>
          </a:p>
          <a:p>
            <a:pPr marL="228600" indent="-228600" algn="l">
              <a:lnSpc>
                <a:spcPct val="170000"/>
              </a:lnSpc>
              <a:buAutoNum type="arabicPeriod"/>
            </a:pPr>
            <a:r>
              <a:rPr lang="en-US" sz="2900" cap="none" dirty="0" smtClean="0">
                <a:solidFill>
                  <a:schemeClr val="tx1"/>
                </a:solidFill>
                <a:latin typeface="Arial Black" panose="020B0A04020102020204" pitchFamily="34" charset="0"/>
              </a:rPr>
              <a:t>Off-duty teacher speech to or about students;</a:t>
            </a:r>
          </a:p>
          <a:p>
            <a:pPr marL="228600" indent="-228600" algn="l">
              <a:lnSpc>
                <a:spcPct val="170000"/>
              </a:lnSpc>
              <a:buAutoNum type="arabicPeriod"/>
            </a:pPr>
            <a:r>
              <a:rPr lang="en-US" sz="2900" cap="none" dirty="0" smtClean="0">
                <a:solidFill>
                  <a:schemeClr val="tx1"/>
                </a:solidFill>
                <a:latin typeface="Arial Black" panose="020B0A04020102020204" pitchFamily="34" charset="0"/>
              </a:rPr>
              <a:t>Student speech.</a:t>
            </a:r>
          </a:p>
          <a:p>
            <a:pPr marL="457200" indent="-457200" algn="l">
              <a:lnSpc>
                <a:spcPct val="170000"/>
              </a:lnSpc>
              <a:buAutoNum type="arabicPeriod"/>
            </a:pPr>
            <a:endParaRPr lang="en-US" sz="2600" cap="none" dirty="0" smtClean="0">
              <a:solidFill>
                <a:schemeClr val="tx1"/>
              </a:solidFill>
              <a:latin typeface="Arial Black" panose="020B0A04020102020204" pitchFamily="34" charset="0"/>
            </a:endParaRPr>
          </a:p>
          <a:p>
            <a:pPr marL="914400" indent="-914400" algn="l">
              <a:buAutoNum type="arabicPeriod"/>
            </a:pPr>
            <a:endParaRPr lang="en-US" sz="2800" cap="none" dirty="0" smtClean="0">
              <a:solidFill>
                <a:schemeClr val="tx1"/>
              </a:solidFill>
              <a:latin typeface="Arial Black" panose="020B0A04020102020204" pitchFamily="34" charset="0"/>
            </a:endParaRPr>
          </a:p>
          <a:p>
            <a:r>
              <a:rPr lang="en-US" sz="5100" cap="none" dirty="0" smtClean="0">
                <a:solidFill>
                  <a:schemeClr val="tx1"/>
                </a:solidFill>
                <a:latin typeface="Arial Black" panose="020B0A04020102020204" pitchFamily="34" charset="0"/>
              </a:rPr>
              <a:t>New, </a:t>
            </a:r>
            <a:r>
              <a:rPr lang="en-US" sz="5100" cap="none" dirty="0">
                <a:solidFill>
                  <a:schemeClr val="tx1"/>
                </a:solidFill>
                <a:latin typeface="Arial Black" panose="020B0A04020102020204" pitchFamily="34" charset="0"/>
              </a:rPr>
              <a:t>r</a:t>
            </a:r>
            <a:r>
              <a:rPr lang="en-US" sz="5100" cap="none" dirty="0" smtClean="0">
                <a:solidFill>
                  <a:schemeClr val="tx1"/>
                </a:solidFill>
                <a:latin typeface="Arial Black" panose="020B0A04020102020204" pitchFamily="34" charset="0"/>
              </a:rPr>
              <a:t>evised or newly relevant laws</a:t>
            </a:r>
          </a:p>
          <a:p>
            <a:endParaRPr lang="en-US" cap="none" dirty="0" smtClean="0">
              <a:solidFill>
                <a:schemeClr val="tx1"/>
              </a:solidFill>
              <a:latin typeface="Arial Black" panose="020B0A04020102020204" pitchFamily="34" charset="0"/>
            </a:endParaRPr>
          </a:p>
          <a:p>
            <a:pPr marL="228600" indent="-228600" algn="l">
              <a:lnSpc>
                <a:spcPct val="170000"/>
              </a:lnSpc>
              <a:buAutoNum type="arabicPeriod"/>
            </a:pPr>
            <a:r>
              <a:rPr lang="en-US" sz="2900" u="sng" cap="none" dirty="0" smtClean="0">
                <a:solidFill>
                  <a:schemeClr val="tx1"/>
                </a:solidFill>
                <a:latin typeface="Arial Black" panose="020B0A04020102020204" pitchFamily="34" charset="0"/>
              </a:rPr>
              <a:t>N.J.S.A. </a:t>
            </a:r>
            <a:r>
              <a:rPr lang="en-US" sz="2900" cap="none" dirty="0" smtClean="0">
                <a:solidFill>
                  <a:schemeClr val="tx1"/>
                </a:solidFill>
                <a:latin typeface="Arial Black" panose="020B0A04020102020204" pitchFamily="34" charset="0"/>
              </a:rPr>
              <a:t>18A:36-40  Written Policy re: Teacher/Student Communication</a:t>
            </a:r>
            <a:endParaRPr lang="en-US" sz="2900" u="sng" cap="none" dirty="0" smtClean="0">
              <a:solidFill>
                <a:schemeClr val="tx1"/>
              </a:solidFill>
              <a:latin typeface="Arial Black" panose="020B0A04020102020204" pitchFamily="34" charset="0"/>
            </a:endParaRPr>
          </a:p>
          <a:p>
            <a:pPr marL="228600" indent="-228600" algn="l">
              <a:lnSpc>
                <a:spcPct val="170000"/>
              </a:lnSpc>
              <a:buFontTx/>
              <a:buAutoNum type="arabicPeriod"/>
            </a:pPr>
            <a:r>
              <a:rPr lang="en-US" sz="2900" u="sng" cap="none" dirty="0">
                <a:solidFill>
                  <a:schemeClr val="tx1"/>
                </a:solidFill>
                <a:latin typeface="Arial Black" panose="020B0A04020102020204" pitchFamily="34" charset="0"/>
              </a:rPr>
              <a:t>N.J.S.A.</a:t>
            </a:r>
            <a:r>
              <a:rPr lang="en-US" sz="2900" cap="none" dirty="0">
                <a:solidFill>
                  <a:schemeClr val="tx1"/>
                </a:solidFill>
                <a:latin typeface="Arial Black" panose="020B0A04020102020204" pitchFamily="34" charset="0"/>
              </a:rPr>
              <a:t> </a:t>
            </a:r>
            <a:r>
              <a:rPr lang="en-US" sz="2900" cap="none" dirty="0" smtClean="0">
                <a:solidFill>
                  <a:schemeClr val="tx1"/>
                </a:solidFill>
                <a:latin typeface="Arial Black" panose="020B0A04020102020204" pitchFamily="34" charset="0"/>
              </a:rPr>
              <a:t>34:6B-6  Requesting Employees’ Social Media Login/Passwords</a:t>
            </a:r>
            <a:endParaRPr lang="en-US" sz="2900" cap="none" dirty="0">
              <a:solidFill>
                <a:schemeClr val="tx1"/>
              </a:solidFill>
              <a:latin typeface="Arial Black" panose="020B0A04020102020204" pitchFamily="34" charset="0"/>
            </a:endParaRPr>
          </a:p>
          <a:p>
            <a:pPr marL="228600" indent="-228600" algn="l">
              <a:lnSpc>
                <a:spcPct val="170000"/>
              </a:lnSpc>
              <a:buFontTx/>
              <a:buAutoNum type="arabicPeriod"/>
            </a:pPr>
            <a:r>
              <a:rPr lang="en-US" sz="2900" u="sng" cap="none" dirty="0">
                <a:solidFill>
                  <a:schemeClr val="tx1"/>
                </a:solidFill>
                <a:latin typeface="Arial Black" panose="020B0A04020102020204" pitchFamily="34" charset="0"/>
              </a:rPr>
              <a:t>N.J.S.A.</a:t>
            </a:r>
            <a:r>
              <a:rPr lang="en-US" sz="2900" cap="none" dirty="0">
                <a:solidFill>
                  <a:schemeClr val="tx1"/>
                </a:solidFill>
                <a:latin typeface="Arial Black" panose="020B0A04020102020204" pitchFamily="34" charset="0"/>
              </a:rPr>
              <a:t> 18A:36-39  District-Provided Electronic Devices Notice;</a:t>
            </a:r>
          </a:p>
          <a:p>
            <a:pPr marL="228600" indent="-228600" algn="l">
              <a:lnSpc>
                <a:spcPct val="170000"/>
              </a:lnSpc>
              <a:buAutoNum type="arabicPeriod"/>
            </a:pPr>
            <a:r>
              <a:rPr lang="en-US" sz="2900" u="sng" cap="none" dirty="0" smtClean="0">
                <a:solidFill>
                  <a:schemeClr val="tx1"/>
                </a:solidFill>
                <a:latin typeface="Arial Black" panose="020B0A04020102020204" pitchFamily="34" charset="0"/>
              </a:rPr>
              <a:t>N.J.S.A.</a:t>
            </a:r>
            <a:r>
              <a:rPr lang="en-US" sz="2900" cap="none" dirty="0" smtClean="0">
                <a:solidFill>
                  <a:schemeClr val="tx1"/>
                </a:solidFill>
                <a:latin typeface="Arial Black" panose="020B0A04020102020204" pitchFamily="34" charset="0"/>
              </a:rPr>
              <a:t> 18A:35-4.27  Required Social Media Instruction;</a:t>
            </a:r>
          </a:p>
          <a:p>
            <a:pPr marL="228600" indent="-228600" algn="l">
              <a:lnSpc>
                <a:spcPct val="170000"/>
              </a:lnSpc>
              <a:buFontTx/>
              <a:buAutoNum type="arabicPeriod"/>
            </a:pPr>
            <a:r>
              <a:rPr lang="en-US" sz="2900" u="sng" cap="none" dirty="0" smtClean="0">
                <a:solidFill>
                  <a:schemeClr val="tx1"/>
                </a:solidFill>
                <a:latin typeface="Arial Black" panose="020B0A04020102020204" pitchFamily="34" charset="0"/>
              </a:rPr>
              <a:t>N.J.S.A</a:t>
            </a:r>
            <a:r>
              <a:rPr lang="en-US" sz="2900" u="sng" cap="none" dirty="0">
                <a:solidFill>
                  <a:schemeClr val="tx1"/>
                </a:solidFill>
                <a:latin typeface="Arial Black" panose="020B0A04020102020204" pitchFamily="34" charset="0"/>
              </a:rPr>
              <a:t>.</a:t>
            </a:r>
            <a:r>
              <a:rPr lang="en-US" sz="2900" cap="none" dirty="0">
                <a:solidFill>
                  <a:schemeClr val="tx1"/>
                </a:solidFill>
                <a:latin typeface="Arial Black" panose="020B0A04020102020204" pitchFamily="34" charset="0"/>
              </a:rPr>
              <a:t> 2C:24-4 </a:t>
            </a:r>
            <a:r>
              <a:rPr lang="en-US" sz="2900" cap="none" dirty="0" smtClean="0">
                <a:solidFill>
                  <a:schemeClr val="tx1"/>
                </a:solidFill>
                <a:latin typeface="Arial Black" panose="020B0A04020102020204" pitchFamily="34" charset="0"/>
              </a:rPr>
              <a:t> Endangering </a:t>
            </a:r>
            <a:r>
              <a:rPr lang="en-US" sz="2900" cap="none" dirty="0">
                <a:solidFill>
                  <a:schemeClr val="tx1"/>
                </a:solidFill>
                <a:latin typeface="Arial Black" panose="020B0A04020102020204" pitchFamily="34" charset="0"/>
              </a:rPr>
              <a:t>the Welfare of a Child.</a:t>
            </a:r>
          </a:p>
          <a:p>
            <a:pPr marL="228600" indent="-228600" algn="l">
              <a:lnSpc>
                <a:spcPct val="170000"/>
              </a:lnSpc>
              <a:buFontTx/>
              <a:buAutoNum type="arabicPeriod"/>
            </a:pPr>
            <a:r>
              <a:rPr lang="en-US" sz="2900" u="sng" cap="none" dirty="0" smtClean="0">
                <a:solidFill>
                  <a:schemeClr val="tx1"/>
                </a:solidFill>
                <a:latin typeface="Arial Black" panose="020B0A04020102020204" pitchFamily="34" charset="0"/>
              </a:rPr>
              <a:t>N.J.S.A</a:t>
            </a:r>
            <a:r>
              <a:rPr lang="en-US" sz="2900" u="sng" cap="none" dirty="0">
                <a:solidFill>
                  <a:schemeClr val="tx1"/>
                </a:solidFill>
                <a:latin typeface="Arial Black" panose="020B0A04020102020204" pitchFamily="34" charset="0"/>
              </a:rPr>
              <a:t>.</a:t>
            </a:r>
            <a:r>
              <a:rPr lang="en-US" sz="2900" cap="none" dirty="0">
                <a:solidFill>
                  <a:schemeClr val="tx1"/>
                </a:solidFill>
                <a:latin typeface="Arial Black" panose="020B0A04020102020204" pitchFamily="34" charset="0"/>
              </a:rPr>
              <a:t> </a:t>
            </a:r>
            <a:r>
              <a:rPr lang="en-US" sz="2900" cap="none" dirty="0" smtClean="0">
                <a:solidFill>
                  <a:schemeClr val="tx1"/>
                </a:solidFill>
                <a:latin typeface="Arial Black" panose="020B0A04020102020204" pitchFamily="34" charset="0"/>
              </a:rPr>
              <a:t>2A:4A-71.1  Remedial “Sexting” Program;</a:t>
            </a:r>
            <a:endParaRPr lang="en-US" sz="2900" cap="none" dirty="0">
              <a:solidFill>
                <a:schemeClr val="tx1"/>
              </a:solidFill>
              <a:latin typeface="Arial Black" panose="020B0A04020102020204" pitchFamily="34" charset="0"/>
            </a:endParaRPr>
          </a:p>
          <a:p>
            <a:pPr marL="228600" indent="-228600" algn="l">
              <a:lnSpc>
                <a:spcPct val="170000"/>
              </a:lnSpc>
              <a:buFontTx/>
              <a:buAutoNum type="arabicPeriod"/>
            </a:pPr>
            <a:r>
              <a:rPr lang="en-US" sz="2900" u="sng" cap="none" dirty="0" smtClean="0">
                <a:solidFill>
                  <a:schemeClr val="tx1"/>
                </a:solidFill>
                <a:latin typeface="Arial Black" panose="020B0A04020102020204" pitchFamily="34" charset="0"/>
              </a:rPr>
              <a:t>N.J.S.A</a:t>
            </a:r>
            <a:r>
              <a:rPr lang="en-US" sz="2900" u="sng" cap="none" dirty="0">
                <a:solidFill>
                  <a:schemeClr val="tx1"/>
                </a:solidFill>
                <a:latin typeface="Arial Black" panose="020B0A04020102020204" pitchFamily="34" charset="0"/>
              </a:rPr>
              <a:t>.</a:t>
            </a:r>
            <a:r>
              <a:rPr lang="en-US" sz="2900" cap="none" dirty="0">
                <a:solidFill>
                  <a:schemeClr val="tx1"/>
                </a:solidFill>
                <a:latin typeface="Arial Black" panose="020B0A04020102020204" pitchFamily="34" charset="0"/>
              </a:rPr>
              <a:t> 2C:33-4.1 </a:t>
            </a:r>
            <a:r>
              <a:rPr lang="en-US" sz="2900" cap="none" dirty="0" smtClean="0">
                <a:solidFill>
                  <a:schemeClr val="tx1"/>
                </a:solidFill>
                <a:latin typeface="Arial Black" panose="020B0A04020102020204" pitchFamily="34" charset="0"/>
              </a:rPr>
              <a:t> Cyber-harassment</a:t>
            </a:r>
            <a:endParaRPr lang="en-US" sz="2900" cap="none" dirty="0">
              <a:solidFill>
                <a:schemeClr val="tx1"/>
              </a:solidFill>
              <a:latin typeface="Arial Black" panose="020B0A04020102020204" pitchFamily="34" charset="0"/>
            </a:endParaRPr>
          </a:p>
          <a:p>
            <a:pPr marL="457200" indent="-457200" algn="l">
              <a:buFontTx/>
              <a:buAutoNum type="arabicPeriod"/>
            </a:pPr>
            <a:endParaRPr lang="en-US" sz="2400" cap="none" dirty="0" smtClean="0">
              <a:solidFill>
                <a:schemeClr val="tx1"/>
              </a:solidFill>
              <a:latin typeface="Arial Black" panose="020B0A04020102020204" pitchFamily="34" charset="0"/>
            </a:endParaRPr>
          </a:p>
        </p:txBody>
      </p:sp>
    </p:spTree>
    <p:extLst>
      <p:ext uri="{BB962C8B-B14F-4D97-AF65-F5344CB8AC3E}">
        <p14:creationId xmlns:p14="http://schemas.microsoft.com/office/powerpoint/2010/main" val="2309936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612913"/>
            <a:ext cx="8610600" cy="5715000"/>
          </a:xfrm>
          <a:prstGeom prst="rect">
            <a:avLst/>
          </a:prstGeom>
        </p:spPr>
        <p:txBody>
          <a:bodyPr vert="horz" lIns="45720" tIns="0" rIns="45720" bIns="0" anchor="b">
            <a:normAutofit fontScale="925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457200" indent="-457200" algn="l">
              <a:buAutoNum type="arabicPeriod"/>
            </a:pPr>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On-Duty </a:t>
            </a:r>
            <a:r>
              <a:rPr lang="en-US" sz="3500" cap="none" dirty="0">
                <a:solidFill>
                  <a:schemeClr val="tx1"/>
                </a:solidFill>
                <a:effectLst>
                  <a:outerShdw blurRad="38100" dist="38100" dir="2700000" algn="tl">
                    <a:srgbClr val="000000">
                      <a:alpha val="43137"/>
                    </a:srgbClr>
                  </a:outerShdw>
                </a:effectLst>
                <a:latin typeface="Arial Black" panose="020B0A04020102020204" pitchFamily="34" charset="0"/>
              </a:rPr>
              <a:t>Teacher </a:t>
            </a:r>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Speech:</a:t>
            </a:r>
          </a:p>
          <a:p>
            <a:pPr marL="457200" indent="-457200" algn="l">
              <a:buAutoNum type="arabicPeriod"/>
            </a:pPr>
            <a:endPar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cap="none" dirty="0" smtClean="0">
                <a:solidFill>
                  <a:srgbClr val="FFFF00"/>
                </a:solidFill>
                <a:effectLst>
                  <a:outerShdw blurRad="38100" dist="38100" dir="2700000" algn="tl">
                    <a:srgbClr val="000000">
                      <a:alpha val="43137"/>
                    </a:srgbClr>
                  </a:outerShdw>
                </a:effectLst>
                <a:latin typeface="Arial Black" panose="020B0A04020102020204" pitchFamily="34" charset="0"/>
              </a:rPr>
              <a:t>No First Amendment protection for employer-required speech.</a:t>
            </a:r>
            <a:r>
              <a:rPr lang="en-US" sz="24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a:t>
            </a:r>
          </a:p>
          <a:p>
            <a:pPr algn="l"/>
            <a:endParaRPr lang="en-US" sz="24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Garcetti </a:t>
            </a:r>
            <a:r>
              <a:rPr lang="en-US" sz="2400" u="sng" cap="none" dirty="0">
                <a:solidFill>
                  <a:schemeClr val="tx1"/>
                </a:solidFill>
                <a:effectLst>
                  <a:outerShdw blurRad="38100" dist="38100" dir="2700000" algn="tl">
                    <a:srgbClr val="000000">
                      <a:alpha val="43137"/>
                    </a:srgbClr>
                  </a:outerShdw>
                </a:effectLst>
                <a:latin typeface="Arial Black" panose="020B0A04020102020204" pitchFamily="34" charset="0"/>
              </a:rPr>
              <a:t>v. Ceballos</a:t>
            </a:r>
            <a:r>
              <a:rPr lang="en-US" sz="2400" cap="none" dirty="0">
                <a:solidFill>
                  <a:schemeClr val="tx1"/>
                </a:solidFill>
                <a:effectLst>
                  <a:outerShdw blurRad="38100" dist="38100" dir="2700000" algn="tl">
                    <a:srgbClr val="000000">
                      <a:alpha val="43137"/>
                    </a:srgbClr>
                  </a:outerShdw>
                </a:effectLst>
                <a:latin typeface="Arial Black" panose="020B0A04020102020204" pitchFamily="34" charset="0"/>
              </a:rPr>
              <a:t>, 547 U.S. 410 (2006). </a:t>
            </a:r>
          </a:p>
          <a:p>
            <a:pPr algn="l"/>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ADA alleged he was retaliated against for writing a memo recommending that a case be dismissed due to police inaccuracies/mistakes.</a:t>
            </a:r>
          </a:p>
          <a:p>
            <a:pPr algn="l"/>
            <a:endPar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“When public employees make statements pursuant to their official duties, the employees are not speaking as citizens for First Amendment purposes, and the Constitution does not insulate their communications from employer discipline.”</a:t>
            </a:r>
          </a:p>
          <a:p>
            <a:pPr algn="l"/>
            <a:endPar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Thus, the First Amendment does not protect a public employee from being disciplined for a statement made pursuant to his/her professional duties.  </a:t>
            </a:r>
            <a:endParaRPr lang="en-US" sz="2400" cap="none"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endParaRPr lang="en-US" sz="2400" cap="none" dirty="0">
              <a:solidFill>
                <a:schemeClr val="tx1"/>
              </a:solidFill>
            </a:endParaRPr>
          </a:p>
        </p:txBody>
      </p:sp>
    </p:spTree>
    <p:extLst>
      <p:ext uri="{BB962C8B-B14F-4D97-AF65-F5344CB8AC3E}">
        <p14:creationId xmlns:p14="http://schemas.microsoft.com/office/powerpoint/2010/main" val="1995257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612913"/>
            <a:ext cx="8610600" cy="5715000"/>
          </a:xfrm>
          <a:prstGeom prst="rect">
            <a:avLst/>
          </a:prstGeom>
        </p:spPr>
        <p:txBody>
          <a:bodyPr vert="horz" lIns="45720" tIns="0" rIns="45720" bIns="0" anchor="b">
            <a:normAutofit lnSpcReduction="1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457200" indent="-457200" algn="l">
              <a:buAutoNum type="arabicPeriod"/>
            </a:pPr>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On-Duty </a:t>
            </a:r>
            <a:r>
              <a:rPr lang="en-US" sz="3500" cap="none" dirty="0">
                <a:solidFill>
                  <a:schemeClr val="tx1"/>
                </a:solidFill>
                <a:effectLst>
                  <a:outerShdw blurRad="38100" dist="38100" dir="2700000" algn="tl">
                    <a:srgbClr val="000000">
                      <a:alpha val="43137"/>
                    </a:srgbClr>
                  </a:outerShdw>
                </a:effectLst>
                <a:latin typeface="Arial Black" panose="020B0A04020102020204" pitchFamily="34" charset="0"/>
              </a:rPr>
              <a:t>Teacher </a:t>
            </a:r>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Speech:</a:t>
            </a:r>
          </a:p>
          <a:p>
            <a:pPr marL="457200" indent="-457200" algn="l">
              <a:buAutoNum type="arabicPeriod"/>
            </a:pPr>
            <a:endPar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In the Matter of Holmes</a:t>
            </a:r>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OAL Docket No. EDU 5944-12, Agency Docket No. 116-4/12. </a:t>
            </a:r>
            <a:endParaRPr lang="en-US" sz="2400" cap="none"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endPar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The Commissioner of Education upheld the termination of a tenured HS business teacher who directed students to sexually suggestive and salacious Facebook and YouTube pages.  (The teacher also logged more than 800 YouTube views during school hours).  </a:t>
            </a:r>
          </a:p>
          <a:p>
            <a:pPr algn="l"/>
            <a:endParaRPr lang="en-US" sz="2400" cap="none"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The Commissioner rejected the teacher’s justification for the use of the materials—to “loosen up” his students and foster a spirit of creativity.  </a:t>
            </a:r>
            <a:endParaRPr lang="en-US" sz="2400" cap="none"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endParaRPr lang="en-US" sz="2400" cap="none" dirty="0">
              <a:solidFill>
                <a:schemeClr val="tx1"/>
              </a:solidFill>
            </a:endParaRPr>
          </a:p>
        </p:txBody>
      </p:sp>
    </p:spTree>
    <p:extLst>
      <p:ext uri="{BB962C8B-B14F-4D97-AF65-F5344CB8AC3E}">
        <p14:creationId xmlns:p14="http://schemas.microsoft.com/office/powerpoint/2010/main" val="3935956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458200" cy="5715000"/>
          </a:xfrm>
          <a:prstGeom prst="rect">
            <a:avLst/>
          </a:prstGeom>
        </p:spPr>
        <p:txBody>
          <a:bodyPr vert="horz" lIns="45720" tIns="0" rIns="45720" bIns="0" anchor="b">
            <a:normAutofit fontScale="925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625475" indent="-625475" algn="l"/>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2.  Off-duty teacher speech about teachers or administration:</a:t>
            </a:r>
          </a:p>
          <a:p>
            <a:pPr marL="457200" indent="-457200" algn="l">
              <a:buAutoNum type="arabicPeriod"/>
            </a:pPr>
            <a:endPar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Pickering v. Board of Ed.</a:t>
            </a:r>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391 U.S. 563 (1968); </a:t>
            </a:r>
          </a:p>
          <a:p>
            <a:pPr algn="l"/>
            <a:r>
              <a:rPr lang="en-US" sz="24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Connick v. Myers</a:t>
            </a:r>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461 U.S. 138 (1983). </a:t>
            </a:r>
            <a:endParaRPr lang="en-US" sz="2400" cap="none"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endPar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Courts strike a balance between the interests of a government employee, as a citizen, to comment upon matters of public concern, and the interests of the State, as an employer, in promoting the efficiency of the public services it performs through its employees.  </a:t>
            </a:r>
          </a:p>
          <a:p>
            <a:pPr algn="l"/>
            <a:endPar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Does the employee speak as a citizen upon a matter of </a:t>
            </a:r>
            <a:r>
              <a:rPr lang="en-US" sz="2400" cap="none" dirty="0" smtClean="0">
                <a:solidFill>
                  <a:srgbClr val="FFFF00"/>
                </a:solidFill>
                <a:effectLst>
                  <a:outerShdw blurRad="38100" dist="38100" dir="2700000" algn="tl">
                    <a:srgbClr val="000000">
                      <a:alpha val="43137"/>
                    </a:srgbClr>
                  </a:outerShdw>
                </a:effectLst>
                <a:latin typeface="Arial Black" panose="020B0A04020102020204" pitchFamily="34" charset="0"/>
              </a:rPr>
              <a:t>public concern</a:t>
            </a:r>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or as an employee upon a matter of </a:t>
            </a:r>
            <a:r>
              <a:rPr lang="en-US" sz="2400" cap="none" dirty="0" smtClean="0">
                <a:solidFill>
                  <a:srgbClr val="FFFF00"/>
                </a:solidFill>
                <a:effectLst>
                  <a:outerShdw blurRad="38100" dist="38100" dir="2700000" algn="tl">
                    <a:srgbClr val="000000">
                      <a:alpha val="43137"/>
                    </a:srgbClr>
                  </a:outerShdw>
                </a:effectLst>
                <a:latin typeface="Arial Black" panose="020B0A04020102020204" pitchFamily="34" charset="0"/>
              </a:rPr>
              <a:t>personal interest</a:t>
            </a:r>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If the speech does not address a public concern, government officials enjoy wide latitude in managing their office.  Also relevant: the time, place and manner of the speech. </a:t>
            </a:r>
          </a:p>
          <a:p>
            <a:pPr algn="l"/>
            <a:endParaRPr lang="en-US" sz="2400" cap="none"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7993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610600" cy="5715000"/>
          </a:xfrm>
          <a:prstGeom prst="rect">
            <a:avLst/>
          </a:prstGeom>
        </p:spPr>
        <p:txBody>
          <a:bodyPr vert="horz" lIns="45720" tIns="0" rIns="45720" bIns="0" anchor="b">
            <a:normAutofit fontScale="92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746125" indent="-746125" algn="l"/>
            <a:r>
              <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2.  Off-duty teacher speech about teachers or administration:</a:t>
            </a:r>
          </a:p>
          <a:p>
            <a:pPr marL="457200" indent="-457200" algn="l">
              <a:buAutoNum type="arabicPeriod"/>
            </a:pPr>
            <a:endParaRPr lang="en-US" sz="3500" cap="none"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Employees enjoy wide latitude to criticize the district as long as close working relationships are not significantly undermined, but have no protection for speech addressing purely personal concerns.</a:t>
            </a:r>
          </a:p>
          <a:p>
            <a:pPr algn="l"/>
            <a:endParaRPr lang="en-US" sz="2400" cap="none"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Teacher could not be fired for writing a letter to the newspaper criticizing the Board of Education’s efforts to raise money for a new school (</a:t>
            </a:r>
            <a:r>
              <a:rPr lang="en-US" sz="24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Pickering</a:t>
            </a:r>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but an ADA could be fired for circulating a questionnaire amongst her colleagues regarding working conditions within the office (</a:t>
            </a:r>
            <a:r>
              <a:rPr lang="en-US" sz="2400" u="sng" cap="none" dirty="0" smtClean="0">
                <a:solidFill>
                  <a:schemeClr val="tx1"/>
                </a:solidFill>
                <a:effectLst>
                  <a:outerShdw blurRad="38100" dist="38100" dir="2700000" algn="tl">
                    <a:srgbClr val="000000">
                      <a:alpha val="43137"/>
                    </a:srgbClr>
                  </a:outerShdw>
                </a:effectLst>
                <a:latin typeface="Arial Black" panose="020B0A04020102020204" pitchFamily="34" charset="0"/>
              </a:rPr>
              <a:t>Connick</a:t>
            </a:r>
            <a:r>
              <a:rPr lang="en-US" sz="2400" cap="none" dirty="0" smtClean="0">
                <a:solidFill>
                  <a:schemeClr val="tx1"/>
                </a:solidFill>
                <a:effectLst>
                  <a:outerShdw blurRad="38100" dist="38100" dir="2700000" algn="tl">
                    <a:srgbClr val="000000">
                      <a:alpha val="43137"/>
                    </a:srgbClr>
                  </a:outerShdw>
                </a:effectLst>
                <a:latin typeface="Arial Black" panose="020B0A04020102020204" pitchFamily="34" charset="0"/>
              </a:rPr>
              <a:t>). </a:t>
            </a:r>
            <a:endParaRPr lang="en-US" sz="2400" cap="none"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7651283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1249</TotalTime>
  <Words>2489</Words>
  <Application>Microsoft Office PowerPoint</Application>
  <PresentationFormat>On-screen Show (4:3)</PresentationFormat>
  <Paragraphs>184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Social MEDIA Update  Asst. Pros. W. Brian Stack (908) 575-3320  /  stack@co.somerset.nj.us</vt:lpstr>
      <vt:lpstr>BREAKING NEWS:  TEENS ARE STILL USING THEIR CELL PHONES TO SEND NAKED PICTURES OF THEMSELVES TO THEIR FRIENDS.</vt:lpstr>
      <vt:lpstr>Social Media and the Schools New Jersey Lawyer, the Magazine 285 Dec N.J. Law 5 (2013)</vt:lpstr>
      <vt:lpstr>Social MEDIA AND THE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Popular Apps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THE SCHOOLS</dc:title>
  <dc:creator>Brian Stack</dc:creator>
  <cp:lastModifiedBy>Jack Bennett</cp:lastModifiedBy>
  <cp:revision>52</cp:revision>
  <cp:lastPrinted>2014-10-23T18:48:13Z</cp:lastPrinted>
  <dcterms:created xsi:type="dcterms:W3CDTF">2014-10-21T18:04:52Z</dcterms:created>
  <dcterms:modified xsi:type="dcterms:W3CDTF">2014-10-23T19:37:35Z</dcterms:modified>
</cp:coreProperties>
</file>